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51" r:id="rId2"/>
    <p:sldMasterId id="2147483648" r:id="rId3"/>
    <p:sldMasterId id="2147483659" r:id="rId4"/>
  </p:sldMasterIdLst>
  <p:notesMasterIdLst>
    <p:notesMasterId r:id="rId36"/>
  </p:notesMasterIdLst>
  <p:handoutMasterIdLst>
    <p:handoutMasterId r:id="rId37"/>
  </p:handoutMasterIdLst>
  <p:sldIdLst>
    <p:sldId id="256" r:id="rId5"/>
    <p:sldId id="260" r:id="rId6"/>
    <p:sldId id="295" r:id="rId7"/>
    <p:sldId id="267" r:id="rId8"/>
    <p:sldId id="291" r:id="rId9"/>
    <p:sldId id="268" r:id="rId10"/>
    <p:sldId id="269" r:id="rId11"/>
    <p:sldId id="270" r:id="rId12"/>
    <p:sldId id="271" r:id="rId13"/>
    <p:sldId id="272" r:id="rId14"/>
    <p:sldId id="273" r:id="rId15"/>
    <p:sldId id="292" r:id="rId16"/>
    <p:sldId id="274" r:id="rId17"/>
    <p:sldId id="290" r:id="rId18"/>
    <p:sldId id="275" r:id="rId19"/>
    <p:sldId id="276" r:id="rId20"/>
    <p:sldId id="277" r:id="rId21"/>
    <p:sldId id="278" r:id="rId22"/>
    <p:sldId id="280" r:id="rId23"/>
    <p:sldId id="294" r:id="rId24"/>
    <p:sldId id="281" r:id="rId25"/>
    <p:sldId id="282" r:id="rId26"/>
    <p:sldId id="283" r:id="rId27"/>
    <p:sldId id="293" r:id="rId28"/>
    <p:sldId id="284" r:id="rId29"/>
    <p:sldId id="285" r:id="rId30"/>
    <p:sldId id="286" r:id="rId31"/>
    <p:sldId id="287" r:id="rId32"/>
    <p:sldId id="288" r:id="rId33"/>
    <p:sldId id="289" r:id="rId34"/>
    <p:sldId id="296"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655E071-E31D-724E-876E-E77502D30D65}">
          <p14:sldIdLst/>
        </p14:section>
        <p14:section name="Untitled Section" id="{1A433EF7-7F01-E24E-B240-AB11CA4A82A5}">
          <p14:sldIdLst>
            <p14:sldId id="256"/>
            <p14:sldId id="260"/>
            <p14:sldId id="295"/>
            <p14:sldId id="267"/>
            <p14:sldId id="291"/>
            <p14:sldId id="268"/>
            <p14:sldId id="269"/>
            <p14:sldId id="270"/>
            <p14:sldId id="271"/>
            <p14:sldId id="272"/>
            <p14:sldId id="273"/>
            <p14:sldId id="292"/>
            <p14:sldId id="274"/>
            <p14:sldId id="290"/>
            <p14:sldId id="275"/>
            <p14:sldId id="276"/>
            <p14:sldId id="277"/>
            <p14:sldId id="278"/>
            <p14:sldId id="280"/>
            <p14:sldId id="294"/>
            <p14:sldId id="281"/>
            <p14:sldId id="282"/>
            <p14:sldId id="283"/>
            <p14:sldId id="293"/>
            <p14:sldId id="284"/>
            <p14:sldId id="285"/>
            <p14:sldId id="286"/>
            <p14:sldId id="287"/>
            <p14:sldId id="288"/>
            <p14:sldId id="289"/>
            <p14:sldId id="296"/>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65" autoAdjust="0"/>
    <p:restoredTop sz="86394" autoAdjust="0"/>
  </p:normalViewPr>
  <p:slideViewPr>
    <p:cSldViewPr snapToGrid="0" snapToObjects="1">
      <p:cViewPr>
        <p:scale>
          <a:sx n="80" d="100"/>
          <a:sy n="80" d="100"/>
        </p:scale>
        <p:origin x="-2514" y="-7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20" d="100"/>
          <a:sy n="120" d="100"/>
        </p:scale>
        <p:origin x="4480" y="19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BC3E75D-4A6F-1840-99EC-22C62FA7A3BA}" type="datetimeFigureOut">
              <a:rPr lang="en-US" smtClean="0"/>
              <a:t>9/19/2017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2C889D-FDD1-6B4A-A733-D37104E39D6B}" type="slidenum">
              <a:rPr lang="en-US" smtClean="0"/>
              <a:t>‹#›</a:t>
            </a:fld>
            <a:endParaRPr lang="en-US" dirty="0"/>
          </a:p>
        </p:txBody>
      </p:sp>
    </p:spTree>
    <p:extLst>
      <p:ext uri="{BB962C8B-B14F-4D97-AF65-F5344CB8AC3E}">
        <p14:creationId xmlns:p14="http://schemas.microsoft.com/office/powerpoint/2010/main" val="2958859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6E02FC-382D-8E46-9968-28EFF1E39CE7}" type="datetimeFigureOut">
              <a:rPr lang="en-US" smtClean="0"/>
              <a:t>9/19/2017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D1D3B0-B2E6-A44B-8B16-D193143CEB78}" type="slidenum">
              <a:rPr lang="en-US" smtClean="0"/>
              <a:t>‹#›</a:t>
            </a:fld>
            <a:endParaRPr lang="en-US" dirty="0"/>
          </a:p>
        </p:txBody>
      </p:sp>
    </p:spTree>
    <p:extLst>
      <p:ext uri="{BB962C8B-B14F-4D97-AF65-F5344CB8AC3E}">
        <p14:creationId xmlns:p14="http://schemas.microsoft.com/office/powerpoint/2010/main" val="145948945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1D3B0-B2E6-A44B-8B16-D193143CEB78}" type="slidenum">
              <a:rPr lang="en-US" smtClean="0"/>
              <a:t>1</a:t>
            </a:fld>
            <a:endParaRPr lang="en-US" dirty="0"/>
          </a:p>
        </p:txBody>
      </p:sp>
    </p:spTree>
    <p:extLst>
      <p:ext uri="{BB962C8B-B14F-4D97-AF65-F5344CB8AC3E}">
        <p14:creationId xmlns:p14="http://schemas.microsoft.com/office/powerpoint/2010/main" val="1037968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Michael -  This is needed but if asked I am not clear on how that assurance can be obtained. </a:t>
            </a:r>
            <a:endParaRPr lang="en-GB" dirty="0"/>
          </a:p>
        </p:txBody>
      </p:sp>
      <p:sp>
        <p:nvSpPr>
          <p:cNvPr id="4" name="Slide Number Placeholder 3"/>
          <p:cNvSpPr>
            <a:spLocks noGrp="1"/>
          </p:cNvSpPr>
          <p:nvPr>
            <p:ph type="sldNum" sz="quarter" idx="10"/>
          </p:nvPr>
        </p:nvSpPr>
        <p:spPr/>
        <p:txBody>
          <a:bodyPr/>
          <a:lstStyle/>
          <a:p>
            <a:fld id="{B0D1D3B0-B2E6-A44B-8B16-D193143CEB78}" type="slidenum">
              <a:rPr lang="en-US" smtClean="0"/>
              <a:t>8</a:t>
            </a:fld>
            <a:endParaRPr lang="en-US" dirty="0"/>
          </a:p>
        </p:txBody>
      </p:sp>
    </p:spTree>
    <p:extLst>
      <p:ext uri="{BB962C8B-B14F-4D97-AF65-F5344CB8AC3E}">
        <p14:creationId xmlns:p14="http://schemas.microsoft.com/office/powerpoint/2010/main" val="3842554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D1D3B0-B2E6-A44B-8B16-D193143CEB78}" type="slidenum">
              <a:rPr lang="en-US" smtClean="0"/>
              <a:t>14</a:t>
            </a:fld>
            <a:endParaRPr lang="en-US" dirty="0"/>
          </a:p>
        </p:txBody>
      </p:sp>
    </p:spTree>
    <p:extLst>
      <p:ext uri="{BB962C8B-B14F-4D97-AF65-F5344CB8AC3E}">
        <p14:creationId xmlns:p14="http://schemas.microsoft.com/office/powerpoint/2010/main" val="2059908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Michael – Again</a:t>
            </a:r>
            <a:r>
              <a:rPr lang="en-GB" baseline="0" dirty="0" smtClean="0"/>
              <a:t> whilst I think this is needed I/m not sure how the assurance can be gained?</a:t>
            </a:r>
            <a:endParaRPr lang="en-GB" dirty="0"/>
          </a:p>
        </p:txBody>
      </p:sp>
      <p:sp>
        <p:nvSpPr>
          <p:cNvPr id="4" name="Slide Number Placeholder 3"/>
          <p:cNvSpPr>
            <a:spLocks noGrp="1"/>
          </p:cNvSpPr>
          <p:nvPr>
            <p:ph type="sldNum" sz="quarter" idx="10"/>
          </p:nvPr>
        </p:nvSpPr>
        <p:spPr/>
        <p:txBody>
          <a:bodyPr/>
          <a:lstStyle/>
          <a:p>
            <a:fld id="{B0D1D3B0-B2E6-A44B-8B16-D193143CEB78}" type="slidenum">
              <a:rPr lang="en-US" smtClean="0"/>
              <a:t>27</a:t>
            </a:fld>
            <a:endParaRPr lang="en-US" dirty="0"/>
          </a:p>
        </p:txBody>
      </p:sp>
    </p:spTree>
    <p:extLst>
      <p:ext uri="{BB962C8B-B14F-4D97-AF65-F5344CB8AC3E}">
        <p14:creationId xmlns:p14="http://schemas.microsoft.com/office/powerpoint/2010/main" val="3905687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4.xml"/><Relationship Id="rId4"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B8E3F4E-040F-49ED-A0C7-9D78DDC22B56}" type="datetimeFigureOut">
              <a:rPr lang="en-GB" smtClean="0"/>
              <a:t>19/09/2017</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731F230-0936-45B7-97FD-249ADA0B1E51}" type="slidenum">
              <a:rPr lang="en-GB" smtClean="0"/>
              <a:t>‹#›</a:t>
            </a:fld>
            <a:endParaRPr lang="en-GB" dirty="0"/>
          </a:p>
        </p:txBody>
      </p:sp>
    </p:spTree>
    <p:extLst>
      <p:ext uri="{BB962C8B-B14F-4D97-AF65-F5344CB8AC3E}">
        <p14:creationId xmlns:p14="http://schemas.microsoft.com/office/powerpoint/2010/main" val="370464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itle 1"/>
          <p:cNvSpPr>
            <a:spLocks noGrp="1"/>
          </p:cNvSpPr>
          <p:nvPr>
            <p:ph type="title"/>
          </p:nvPr>
        </p:nvSpPr>
        <p:spPr>
          <a:xfrm>
            <a:off x="388553" y="4590651"/>
            <a:ext cx="3103865" cy="2548361"/>
          </a:xfrm>
          <a:prstGeom prst="rect">
            <a:avLst/>
          </a:prstGeom>
        </p:spPr>
        <p:txBody>
          <a:bodyPr vert="horz"/>
          <a:lstStyle>
            <a:lvl1pPr algn="l">
              <a:defRPr sz="3600" b="1" i="0">
                <a:solidFill>
                  <a:srgbClr val="FFFFFF"/>
                </a:solidFill>
                <a:latin typeface="B Frutiger Bold"/>
                <a:cs typeface="B Frutiger Bold"/>
              </a:defRPr>
            </a:lvl1pPr>
          </a:lstStyle>
          <a:p>
            <a:r>
              <a:rPr lang="en-GB" dirty="0" smtClean="0"/>
              <a:t>Click to edit Master title style</a:t>
            </a:r>
            <a:endParaRPr lang="en-US" dirty="0"/>
          </a:p>
        </p:txBody>
      </p:sp>
    </p:spTree>
    <p:extLst>
      <p:ext uri="{BB962C8B-B14F-4D97-AF65-F5344CB8AC3E}">
        <p14:creationId xmlns:p14="http://schemas.microsoft.com/office/powerpoint/2010/main" val="22698425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96712" y="1268261"/>
            <a:ext cx="3890088" cy="2591264"/>
          </a:xfrm>
          <a:prstGeom prst="rect">
            <a:avLst/>
          </a:prstGeom>
        </p:spPr>
        <p:txBody>
          <a:bodyPr>
            <a:normAutofit/>
          </a:bodyPr>
          <a:lstStyle>
            <a:lvl1pPr algn="r">
              <a:defRPr sz="3600" b="1" i="0">
                <a:solidFill>
                  <a:srgbClr val="007BC0"/>
                </a:solidFill>
                <a:latin typeface="B Frutiger Bold"/>
                <a:cs typeface="B Frutiger Bold"/>
              </a:defRPr>
            </a:lvl1pPr>
          </a:lstStyle>
          <a:p>
            <a:r>
              <a:rPr lang="en-GB" dirty="0" smtClean="0"/>
              <a:t>Click to edit Master title style</a:t>
            </a:r>
            <a:endParaRPr lang="en-US" dirty="0"/>
          </a:p>
        </p:txBody>
      </p:sp>
    </p:spTree>
    <p:extLst>
      <p:ext uri="{BB962C8B-B14F-4D97-AF65-F5344CB8AC3E}">
        <p14:creationId xmlns:p14="http://schemas.microsoft.com/office/powerpoint/2010/main" val="3758340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2" name="Title 1"/>
          <p:cNvSpPr>
            <a:spLocks noGrp="1"/>
          </p:cNvSpPr>
          <p:nvPr>
            <p:ph type="title"/>
          </p:nvPr>
        </p:nvSpPr>
        <p:spPr>
          <a:xfrm>
            <a:off x="474826" y="1402939"/>
            <a:ext cx="8286174" cy="3622520"/>
          </a:xfrm>
        </p:spPr>
        <p:txBody>
          <a:bodyPr anchor="t">
            <a:noAutofit/>
          </a:bodyPr>
          <a:lstStyle>
            <a:lvl1pPr>
              <a:defRPr sz="8000"/>
            </a:lvl1pPr>
          </a:lstStyle>
          <a:p>
            <a:r>
              <a:rPr lang="en-GB" dirty="0" smtClean="0"/>
              <a:t>Click to edit Master title style</a:t>
            </a:r>
            <a:endParaRPr lang="en-US" dirty="0"/>
          </a:p>
        </p:txBody>
      </p:sp>
      <p:sp>
        <p:nvSpPr>
          <p:cNvPr id="20" name="Content Placeholder 19"/>
          <p:cNvSpPr>
            <a:spLocks noGrp="1"/>
          </p:cNvSpPr>
          <p:nvPr>
            <p:ph sz="quarter" idx="10" hasCustomPrompt="1"/>
          </p:nvPr>
        </p:nvSpPr>
        <p:spPr>
          <a:xfrm>
            <a:off x="457200" y="5025459"/>
            <a:ext cx="6812020" cy="959925"/>
          </a:xfrm>
        </p:spPr>
        <p:txBody>
          <a:bodyPr anchor="b">
            <a:noAutofit/>
          </a:bodyPr>
          <a:lstStyle>
            <a:lvl1pPr marL="0" indent="0">
              <a:buFontTx/>
              <a:buNone/>
              <a:defRPr sz="2800">
                <a:solidFill>
                  <a:srgbClr val="00ADC6"/>
                </a:solidFill>
              </a:defRPr>
            </a:lvl1pPr>
          </a:lstStyle>
          <a:p>
            <a:pPr lvl="0"/>
            <a:r>
              <a:rPr lang="en-US" dirty="0" smtClean="0"/>
              <a:t>Sub heading</a:t>
            </a:r>
            <a:endParaRPr lang="en-US" dirty="0"/>
          </a:p>
        </p:txBody>
      </p:sp>
      <p:sp>
        <p:nvSpPr>
          <p:cNvPr id="21" name="Rectangle 20"/>
          <p:cNvSpPr/>
          <p:nvPr userDrawn="1"/>
        </p:nvSpPr>
        <p:spPr>
          <a:xfrm>
            <a:off x="457200" y="6459741"/>
            <a:ext cx="1819905" cy="240871"/>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rgbClr val="000000"/>
              </a:solidFill>
            </a:endParaRPr>
          </a:p>
        </p:txBody>
      </p:sp>
      <p:sp>
        <p:nvSpPr>
          <p:cNvPr id="7" name="Content Placeholder 19"/>
          <p:cNvSpPr>
            <a:spLocks noGrp="1"/>
          </p:cNvSpPr>
          <p:nvPr>
            <p:ph sz="quarter" idx="11" hasCustomPrompt="1"/>
          </p:nvPr>
        </p:nvSpPr>
        <p:spPr>
          <a:xfrm>
            <a:off x="457200" y="5985383"/>
            <a:ext cx="4359965" cy="361031"/>
          </a:xfrm>
        </p:spPr>
        <p:txBody>
          <a:bodyPr anchor="b">
            <a:noAutofit/>
          </a:bodyPr>
          <a:lstStyle>
            <a:lvl1pPr marL="0" indent="0">
              <a:buFontTx/>
              <a:buNone/>
              <a:defRPr sz="1600">
                <a:solidFill>
                  <a:srgbClr val="00ADC6"/>
                </a:solidFill>
              </a:defRPr>
            </a:lvl1pPr>
          </a:lstStyle>
          <a:p>
            <a:pPr lvl="0"/>
            <a:r>
              <a:rPr lang="en-US" dirty="0" smtClean="0"/>
              <a:t>Insert date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Tree>
    <p:extLst>
      <p:ext uri="{BB962C8B-B14F-4D97-AF65-F5344CB8AC3E}">
        <p14:creationId xmlns:p14="http://schemas.microsoft.com/office/powerpoint/2010/main" val="19718487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pic>
        <p:nvPicPr>
          <p:cNvPr id="5" name="Picture 4" descr="logo-a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8766" y="279908"/>
            <a:ext cx="816864" cy="509016"/>
          </a:xfrm>
          <a:prstGeom prst="rect">
            <a:avLst/>
          </a:prstGeom>
        </p:spPr>
      </p:pic>
      <p:sp>
        <p:nvSpPr>
          <p:cNvPr id="9" name="Rectangle 8"/>
          <p:cNvSpPr/>
          <p:nvPr userDrawn="1"/>
        </p:nvSpPr>
        <p:spPr>
          <a:xfrm>
            <a:off x="0" y="0"/>
            <a:ext cx="9144000" cy="6858000"/>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15" name="Content Placeholder 19"/>
          <p:cNvSpPr>
            <a:spLocks noGrp="1"/>
          </p:cNvSpPr>
          <p:nvPr>
            <p:ph sz="quarter" idx="10" hasCustomPrompt="1"/>
          </p:nvPr>
        </p:nvSpPr>
        <p:spPr>
          <a:xfrm>
            <a:off x="457200" y="5025459"/>
            <a:ext cx="6812020" cy="959925"/>
          </a:xfrm>
        </p:spPr>
        <p:txBody>
          <a:bodyPr anchor="b">
            <a:noAutofit/>
          </a:bodyPr>
          <a:lstStyle>
            <a:lvl1pPr marL="0" indent="0">
              <a:buFontTx/>
              <a:buNone/>
              <a:defRPr sz="2800">
                <a:solidFill>
                  <a:schemeClr val="bg1"/>
                </a:solidFill>
              </a:defRPr>
            </a:lvl1pPr>
          </a:lstStyle>
          <a:p>
            <a:pPr lvl="0"/>
            <a:r>
              <a:rPr lang="en-US" dirty="0" smtClean="0"/>
              <a:t>Sub heading</a:t>
            </a:r>
            <a:endParaRPr lang="en-US" dirty="0"/>
          </a:p>
        </p:txBody>
      </p:sp>
      <p:sp>
        <p:nvSpPr>
          <p:cNvPr id="18" name="Title 1"/>
          <p:cNvSpPr>
            <a:spLocks noGrp="1"/>
          </p:cNvSpPr>
          <p:nvPr>
            <p:ph type="title"/>
          </p:nvPr>
        </p:nvSpPr>
        <p:spPr>
          <a:xfrm>
            <a:off x="474826" y="1402939"/>
            <a:ext cx="8286174" cy="3622520"/>
          </a:xfrm>
        </p:spPr>
        <p:txBody>
          <a:bodyPr anchor="t">
            <a:noAutofit/>
          </a:bodyPr>
          <a:lstStyle>
            <a:lvl1pPr>
              <a:defRPr sz="8000">
                <a:solidFill>
                  <a:schemeClr val="bg1"/>
                </a:solidFill>
              </a:defRPr>
            </a:lvl1pPr>
          </a:lstStyle>
          <a:p>
            <a:r>
              <a:rPr lang="en-GB" dirty="0" smtClean="0"/>
              <a:t>Click to edit Master title style</a:t>
            </a:r>
            <a:endParaRPr lang="en-US" dirty="0"/>
          </a:p>
        </p:txBody>
      </p:sp>
      <p:sp>
        <p:nvSpPr>
          <p:cNvPr id="19" name="Date Placeholder 3"/>
          <p:cNvSpPr txBox="1">
            <a:spLocks/>
          </p:cNvSpPr>
          <p:nvPr userDrawn="1"/>
        </p:nvSpPr>
        <p:spPr>
          <a:xfrm>
            <a:off x="457200" y="5985384"/>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600" b="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rgbClr val="FFFFFF"/>
              </a:solidFill>
            </a:endParaRP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
        <p:nvSpPr>
          <p:cNvPr id="10" name="Content Placeholder 19"/>
          <p:cNvSpPr>
            <a:spLocks noGrp="1"/>
          </p:cNvSpPr>
          <p:nvPr>
            <p:ph sz="quarter" idx="11" hasCustomPrompt="1"/>
          </p:nvPr>
        </p:nvSpPr>
        <p:spPr>
          <a:xfrm>
            <a:off x="457200" y="5985383"/>
            <a:ext cx="4359965" cy="361031"/>
          </a:xfrm>
        </p:spPr>
        <p:txBody>
          <a:bodyPr anchor="b">
            <a:noAutofit/>
          </a:bodyPr>
          <a:lstStyle>
            <a:lvl1pPr marL="0" indent="0">
              <a:buFontTx/>
              <a:buNone/>
              <a:defRPr sz="1600">
                <a:solidFill>
                  <a:schemeClr val="bg1"/>
                </a:solidFill>
              </a:defRPr>
            </a:lvl1pPr>
          </a:lstStyle>
          <a:p>
            <a:pPr lvl="0"/>
            <a:r>
              <a:rPr lang="en-US" dirty="0" smtClean="0"/>
              <a:t>Insert date</a:t>
            </a:r>
            <a:endParaRPr lang="en-US" dirty="0"/>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743032" y="288437"/>
            <a:ext cx="1110549" cy="878400"/>
          </a:xfrm>
          <a:prstGeom prst="rect">
            <a:avLst/>
          </a:prstGeom>
        </p:spPr>
      </p:pic>
    </p:spTree>
    <p:extLst>
      <p:ext uri="{BB962C8B-B14F-4D97-AF65-F5344CB8AC3E}">
        <p14:creationId xmlns:p14="http://schemas.microsoft.com/office/powerpoint/2010/main" val="21208077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descr="Untitled-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0912" y="5487584"/>
            <a:ext cx="918569" cy="1003622"/>
          </a:xfrm>
          <a:prstGeom prst="rect">
            <a:avLst/>
          </a:prstGeom>
        </p:spPr>
      </p:pic>
      <p:sp>
        <p:nvSpPr>
          <p:cNvPr id="8" name="Content Placeholder 19"/>
          <p:cNvSpPr>
            <a:spLocks noGrp="1"/>
          </p:cNvSpPr>
          <p:nvPr>
            <p:ph sz="quarter" idx="10" hasCustomPrompt="1"/>
          </p:nvPr>
        </p:nvSpPr>
        <p:spPr>
          <a:xfrm>
            <a:off x="609600" y="4413336"/>
            <a:ext cx="6812020" cy="514019"/>
          </a:xfrm>
        </p:spPr>
        <p:txBody>
          <a:bodyPr>
            <a:normAutofit/>
          </a:bodyPr>
          <a:lstStyle>
            <a:lvl1pPr marL="0" indent="0">
              <a:buFontTx/>
              <a:buNone/>
              <a:defRPr sz="1800">
                <a:solidFill>
                  <a:schemeClr val="bg1"/>
                </a:solidFill>
              </a:defRPr>
            </a:lvl1pPr>
          </a:lstStyle>
          <a:p>
            <a:pPr lvl="0"/>
            <a:r>
              <a:rPr lang="en-US" dirty="0" smtClean="0"/>
              <a:t>Name Surname</a:t>
            </a:r>
            <a:endParaRPr lang="en-US" dirty="0"/>
          </a:p>
        </p:txBody>
      </p:sp>
      <p:sp>
        <p:nvSpPr>
          <p:cNvPr id="12" name="Content Placeholder 19"/>
          <p:cNvSpPr>
            <a:spLocks noGrp="1"/>
          </p:cNvSpPr>
          <p:nvPr>
            <p:ph sz="quarter" idx="11" hasCustomPrompt="1"/>
          </p:nvPr>
        </p:nvSpPr>
        <p:spPr>
          <a:xfrm>
            <a:off x="609600" y="1837997"/>
            <a:ext cx="7111312" cy="2446873"/>
          </a:xfrm>
        </p:spPr>
        <p:txBody>
          <a:bodyPr>
            <a:normAutofit/>
          </a:bodyPr>
          <a:lstStyle>
            <a:lvl1pPr marL="0" indent="0">
              <a:buFontTx/>
              <a:buNone/>
              <a:defRPr sz="3600">
                <a:solidFill>
                  <a:schemeClr val="bg1"/>
                </a:solidFill>
                <a:latin typeface="Arial"/>
                <a:cs typeface="Arial"/>
              </a:defRPr>
            </a:lvl1pPr>
          </a:lstStyle>
          <a:p>
            <a:r>
              <a:rPr lang="en-GB" sz="3600" b="0" dirty="0" smtClean="0">
                <a:solidFill>
                  <a:schemeClr val="bg1"/>
                </a:solidFill>
                <a:latin typeface="+mn-lt"/>
                <a:cs typeface="Arial"/>
              </a:rPr>
              <a:t>“You can use this slide to pull out a quote. Use point size 36.”</a:t>
            </a:r>
            <a:endParaRPr lang="en-US" sz="3600" b="0" dirty="0">
              <a:solidFill>
                <a:schemeClr val="bg1"/>
              </a:solidFill>
            </a:endParaRP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43032" y="288437"/>
            <a:ext cx="1110549" cy="878400"/>
          </a:xfrm>
          <a:prstGeom prst="rect">
            <a:avLst/>
          </a:prstGeom>
        </p:spPr>
      </p:pic>
    </p:spTree>
    <p:extLst>
      <p:ext uri="{BB962C8B-B14F-4D97-AF65-F5344CB8AC3E}">
        <p14:creationId xmlns:p14="http://schemas.microsoft.com/office/powerpoint/2010/main" val="1773703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Slide Number Placeholder 2"/>
          <p:cNvSpPr>
            <a:spLocks noGrp="1"/>
          </p:cNvSpPr>
          <p:nvPr>
            <p:ph type="sldNum" sz="quarter" idx="10"/>
          </p:nvPr>
        </p:nvSpPr>
        <p:spPr>
          <a:xfrm>
            <a:off x="6553200" y="6356350"/>
            <a:ext cx="2133600" cy="365125"/>
          </a:xfrm>
        </p:spPr>
        <p:txBody>
          <a:bodyPr/>
          <a:lstStyle>
            <a:lvl1pPr>
              <a:defRPr/>
            </a:lvl1pPr>
          </a:lstStyle>
          <a:p>
            <a:fld id="{D66C4C68-9C76-5449-BBA0-107A51179E14}" type="slidenum">
              <a:rPr lang="en-US" smtClean="0">
                <a:solidFill>
                  <a:srgbClr val="005EB8"/>
                </a:solidFill>
              </a:rPr>
              <a:pPr/>
              <a:t>‹#›</a:t>
            </a:fld>
            <a:endParaRPr lang="en-US" dirty="0">
              <a:solidFill>
                <a:srgbClr val="005EB8"/>
              </a:solidFill>
            </a:endParaRPr>
          </a:p>
        </p:txBody>
      </p:sp>
      <p:sp>
        <p:nvSpPr>
          <p:cNvPr id="6" name="Title 1"/>
          <p:cNvSpPr>
            <a:spLocks noGrp="1"/>
          </p:cNvSpPr>
          <p:nvPr>
            <p:ph type="title"/>
          </p:nvPr>
        </p:nvSpPr>
        <p:spPr>
          <a:xfrm>
            <a:off x="457201" y="749912"/>
            <a:ext cx="7356815" cy="667725"/>
          </a:xfrm>
        </p:spPr>
        <p:txBody>
          <a:bodyPr/>
          <a:lstStyle/>
          <a:p>
            <a:r>
              <a:rPr lang="en-GB" smtClean="0"/>
              <a:t>Click to edit Master title style</a:t>
            </a: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Tree>
    <p:extLst>
      <p:ext uri="{BB962C8B-B14F-4D97-AF65-F5344CB8AC3E}">
        <p14:creationId xmlns:p14="http://schemas.microsoft.com/office/powerpoint/2010/main" val="1652176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no arrow)">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67DE7D0A-5CC0-CD4F-AD63-02ED5F8284D6}" type="slidenum">
              <a:rPr lang="en-US" smtClean="0">
                <a:solidFill>
                  <a:srgbClr val="005EB8"/>
                </a:solidFill>
              </a:rPr>
              <a:pPr/>
              <a:t>‹#›</a:t>
            </a:fld>
            <a:endParaRPr lang="en-US" dirty="0">
              <a:solidFill>
                <a:srgbClr val="005EB8"/>
              </a:solidFill>
            </a:endParaRPr>
          </a:p>
        </p:txBody>
      </p:sp>
      <p:sp>
        <p:nvSpPr>
          <p:cNvPr id="4" name="Content Placeholder 2"/>
          <p:cNvSpPr>
            <a:spLocks noGrp="1"/>
          </p:cNvSpPr>
          <p:nvPr>
            <p:ph idx="1"/>
          </p:nvPr>
        </p:nvSpPr>
        <p:spPr>
          <a:xfrm>
            <a:off x="457200" y="1680295"/>
            <a:ext cx="7841707" cy="3950736"/>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2790974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4.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4.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Oval 6"/>
          <p:cNvSpPr/>
          <p:nvPr userDrawn="1"/>
        </p:nvSpPr>
        <p:spPr>
          <a:xfrm>
            <a:off x="8515800" y="191801"/>
            <a:ext cx="274115" cy="27411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809981"/>
            <a:ext cx="9144000" cy="1153079"/>
          </a:xfrm>
          <a:prstGeom prst="rect">
            <a:avLst/>
          </a:prstGeom>
        </p:spPr>
      </p:pic>
    </p:spTree>
    <p:extLst>
      <p:ext uri="{BB962C8B-B14F-4D97-AF65-F5344CB8AC3E}">
        <p14:creationId xmlns:p14="http://schemas.microsoft.com/office/powerpoint/2010/main" val="622844281"/>
      </p:ext>
    </p:extLst>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FCAB0-67AA-6846-8D44-7482AB76A6DD}" type="slidenum">
              <a:rPr lang="en-US" smtClean="0"/>
              <a:t>‹#›</a:t>
            </a:fld>
            <a:endParaRPr lang="en-US" dirty="0"/>
          </a:p>
        </p:txBody>
      </p:sp>
      <p:pic>
        <p:nvPicPr>
          <p:cNvPr id="2" name="Picture 1" descr="section_break1.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0949"/>
            <a:ext cx="9144000" cy="6858000"/>
          </a:xfrm>
          <a:prstGeom prst="rect">
            <a:avLst/>
          </a:prstGeom>
        </p:spPr>
      </p:pic>
    </p:spTree>
    <p:extLst>
      <p:ext uri="{BB962C8B-B14F-4D97-AF65-F5344CB8AC3E}">
        <p14:creationId xmlns:p14="http://schemas.microsoft.com/office/powerpoint/2010/main" val="550667211"/>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380906" y="6427974"/>
            <a:ext cx="4572000" cy="276999"/>
          </a:xfrm>
          <a:prstGeom prst="rect">
            <a:avLst/>
          </a:prstGeom>
        </p:spPr>
        <p:txBody>
          <a:bodyPr>
            <a:spAutoFit/>
          </a:bodyPr>
          <a:lstStyle/>
          <a:p>
            <a:r>
              <a:rPr lang="en-US" baseline="30000" dirty="0" smtClean="0">
                <a:solidFill>
                  <a:schemeClr val="bg1"/>
                </a:solidFill>
                <a:latin typeface="I Frutiger Italic"/>
                <a:cs typeface="I Frutiger Italic"/>
              </a:rPr>
              <a:t>Excellent healthcare – locally delivered</a:t>
            </a:r>
            <a:endParaRPr lang="en-US" dirty="0">
              <a:solidFill>
                <a:schemeClr val="bg1"/>
              </a:solidFill>
              <a:latin typeface="I Frutiger Italic"/>
              <a:cs typeface="I Frutiger Italic"/>
            </a:endParaRPr>
          </a:p>
        </p:txBody>
      </p:sp>
      <p:pic>
        <p:nvPicPr>
          <p:cNvPr id="11" name="Picture 10" descr="background_cover.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0949"/>
            <a:ext cx="9144000" cy="6858000"/>
          </a:xfrm>
          <a:prstGeom prst="rect">
            <a:avLst/>
          </a:prstGeom>
        </p:spPr>
      </p:pic>
    </p:spTree>
    <p:extLst>
      <p:ext uri="{BB962C8B-B14F-4D97-AF65-F5344CB8AC3E}">
        <p14:creationId xmlns:p14="http://schemas.microsoft.com/office/powerpoint/2010/main" val="1320462223"/>
      </p:ext>
    </p:extLst>
  </p:cSld>
  <p:clrMap bg1="lt1" tx1="dk1" bg2="lt2" tx2="dk2" accent1="accent1" accent2="accent2" accent3="accent3" accent4="accent4" accent5="accent5" accent6="accent6" hlink="hlink" folHlink="folHlink"/>
  <p:sldLayoutIdLst>
    <p:sldLayoutId id="2147483655" r:id="rId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80295"/>
            <a:ext cx="7841707" cy="3950736"/>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2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latin typeface="Arial"/>
                <a:cs typeface="Arial"/>
              </a:defRPr>
            </a:lvl1pPr>
          </a:lstStyle>
          <a:p>
            <a:fld id="{61E112CC-F5C7-5E43-8EAA-F554FEB5E453}" type="slidenum">
              <a:rPr lang="en-US" smtClean="0">
                <a:solidFill>
                  <a:srgbClr val="005EB8"/>
                </a:solidFill>
              </a:rPr>
              <a:pPr/>
              <a:t>‹#›</a:t>
            </a:fld>
            <a:endParaRPr lang="en-US" dirty="0">
              <a:solidFill>
                <a:srgbClr val="005EB8"/>
              </a:solidFill>
            </a:endParaRPr>
          </a:p>
        </p:txBody>
      </p:sp>
      <p:sp>
        <p:nvSpPr>
          <p:cNvPr id="23"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err="1" smtClean="0">
                <a:solidFill>
                  <a:srgbClr val="000000"/>
                </a:solidFill>
              </a:rPr>
              <a:t>www.england.nhs.uk</a:t>
            </a:r>
            <a:endParaRPr lang="en-GB" dirty="0" smtClean="0">
              <a:solidFill>
                <a:srgbClr val="000000"/>
              </a:solidFill>
            </a:endParaRPr>
          </a:p>
        </p:txBody>
      </p:sp>
      <p:sp>
        <p:nvSpPr>
          <p:cNvPr id="26" name="Title Placeholder 1"/>
          <p:cNvSpPr>
            <a:spLocks noGrp="1"/>
          </p:cNvSpPr>
          <p:nvPr>
            <p:ph type="title"/>
          </p:nvPr>
        </p:nvSpPr>
        <p:spPr>
          <a:xfrm>
            <a:off x="457201" y="749912"/>
            <a:ext cx="7376429" cy="667725"/>
          </a:xfrm>
          <a:prstGeom prst="rect">
            <a:avLst/>
          </a:prstGeom>
        </p:spPr>
        <p:txBody>
          <a:bodyPr vert="horz" lIns="91440" tIns="45720" rIns="91440" bIns="45720" rtlCol="0" anchor="ctr">
            <a:normAutofit/>
          </a:bodyPr>
          <a:lstStyle/>
          <a:p>
            <a:r>
              <a:rPr lang="en-GB" sz="3600" b="1" dirty="0" smtClean="0">
                <a:solidFill>
                  <a:schemeClr val="tx2"/>
                </a:solidFill>
                <a:latin typeface="+mj-lt"/>
                <a:cs typeface="Arial"/>
              </a:rPr>
              <a:t>Click</a:t>
            </a:r>
            <a:r>
              <a:rPr lang="en-GB" sz="3600" b="1" baseline="0" dirty="0" smtClean="0">
                <a:solidFill>
                  <a:schemeClr val="tx2"/>
                </a:solidFill>
                <a:latin typeface="+mj-lt"/>
                <a:cs typeface="Arial"/>
              </a:rPr>
              <a:t> to edit the master title style</a:t>
            </a:r>
            <a:endParaRPr lang="en-GB" sz="3600" b="1" dirty="0">
              <a:solidFill>
                <a:schemeClr val="tx2"/>
              </a:solidFill>
              <a:latin typeface="+mj-lt"/>
              <a:cs typeface="Arial"/>
            </a:endParaRPr>
          </a:p>
        </p:txBody>
      </p:sp>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833630" y="371210"/>
            <a:ext cx="927657" cy="718608"/>
          </a:xfrm>
          <a:prstGeom prst="rect">
            <a:avLst/>
          </a:prstGeom>
        </p:spPr>
      </p:pic>
    </p:spTree>
    <p:extLst>
      <p:ext uri="{BB962C8B-B14F-4D97-AF65-F5344CB8AC3E}">
        <p14:creationId xmlns:p14="http://schemas.microsoft.com/office/powerpoint/2010/main" val="1473927862"/>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Lst>
  <p:timing>
    <p:tnLst>
      <p:par>
        <p:cTn id="1" dur="indefinite" restart="never" nodeType="tmRoot"/>
      </p:par>
    </p:tnLst>
  </p:timing>
  <p:hf hdr="0" ftr="0" dt="0"/>
  <p:txStyles>
    <p:title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p:titleStyle>
    <p:body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011" y="1268261"/>
            <a:ext cx="8354292" cy="2591264"/>
          </a:xfrm>
        </p:spPr>
        <p:txBody>
          <a:bodyPr>
            <a:normAutofit fontScale="90000"/>
          </a:bodyPr>
          <a:lstStyle/>
          <a:p>
            <a:pPr algn="l"/>
            <a:r>
              <a:rPr lang="en-GB" dirty="0" smtClean="0"/>
              <a:t>Bexley Clinical Commissioning Group (BCCG)</a:t>
            </a:r>
            <a:br>
              <a:rPr lang="en-GB" dirty="0" smtClean="0"/>
            </a:br>
            <a:r>
              <a:rPr lang="en-GB" dirty="0" smtClean="0"/>
              <a:t>Safeguarding Adults Review Conference</a:t>
            </a:r>
            <a:br>
              <a:rPr lang="en-GB" dirty="0" smtClean="0"/>
            </a:br>
            <a:r>
              <a:rPr lang="en-GB" dirty="0"/>
              <a:t/>
            </a:r>
            <a:br>
              <a:rPr lang="en-GB" dirty="0"/>
            </a:br>
            <a:r>
              <a:rPr lang="en-GB" dirty="0" smtClean="0"/>
              <a:t>September 2017</a:t>
            </a:r>
            <a:r>
              <a:rPr lang="en-GB" dirty="0"/>
              <a:t/>
            </a:r>
            <a:br>
              <a:rPr lang="en-GB" dirty="0"/>
            </a:br>
            <a:endParaRPr lang="en-US" b="1" dirty="0"/>
          </a:p>
        </p:txBody>
      </p:sp>
    </p:spTree>
    <p:extLst>
      <p:ext uri="{BB962C8B-B14F-4D97-AF65-F5344CB8AC3E}">
        <p14:creationId xmlns:p14="http://schemas.microsoft.com/office/powerpoint/2010/main" val="1132737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44000" cy="720080"/>
          </a:xfrm>
        </p:spPr>
        <p:txBody>
          <a:bodyPr>
            <a:normAutofit fontScale="90000"/>
          </a:bodyPr>
          <a:lstStyle/>
          <a:p>
            <a:r>
              <a:rPr lang="en-GB" sz="3200" dirty="0" smtClean="0"/>
              <a:t>Establishing Cause and Treating Symptoms</a:t>
            </a:r>
            <a:endParaRPr lang="en-GB" sz="3200" dirty="0"/>
          </a:p>
        </p:txBody>
      </p:sp>
      <p:sp>
        <p:nvSpPr>
          <p:cNvPr id="3" name="Content Placeholder 2"/>
          <p:cNvSpPr>
            <a:spLocks noGrp="1"/>
          </p:cNvSpPr>
          <p:nvPr>
            <p:ph idx="1"/>
          </p:nvPr>
        </p:nvSpPr>
        <p:spPr>
          <a:xfrm>
            <a:off x="251520" y="764704"/>
            <a:ext cx="8640960" cy="5976664"/>
          </a:xfrm>
        </p:spPr>
        <p:txBody>
          <a:bodyPr>
            <a:normAutofit fontScale="47500" lnSpcReduction="20000"/>
          </a:bodyPr>
          <a:lstStyle/>
          <a:p>
            <a:pPr marL="0" indent="0">
              <a:buNone/>
            </a:pPr>
            <a:r>
              <a:rPr lang="en-GB" sz="3300" dirty="0" smtClean="0"/>
              <a:t>Questions </a:t>
            </a:r>
          </a:p>
          <a:p>
            <a:pPr>
              <a:buFont typeface="Wingdings" panose="05000000000000000000" pitchFamily="2" charset="2"/>
              <a:buChar char="Ø"/>
            </a:pPr>
            <a:r>
              <a:rPr lang="en-GB" sz="3300" dirty="0" smtClean="0"/>
              <a:t>What is the medical norm in Bexley for calculating BMI and MUST scores.</a:t>
            </a:r>
          </a:p>
          <a:p>
            <a:pPr>
              <a:buFont typeface="Wingdings" panose="05000000000000000000" pitchFamily="2" charset="2"/>
              <a:buChar char="Ø"/>
            </a:pPr>
            <a:r>
              <a:rPr lang="en-GB" sz="3300" dirty="0" smtClean="0"/>
              <a:t>What is the medical norm of treating symptoms prior to cause being known </a:t>
            </a:r>
          </a:p>
          <a:p>
            <a:pPr marL="0" indent="0">
              <a:buNone/>
            </a:pPr>
            <a:r>
              <a:rPr lang="en-GB" sz="3300" dirty="0" smtClean="0"/>
              <a:t>Response</a:t>
            </a:r>
          </a:p>
          <a:p>
            <a:pPr>
              <a:buFont typeface="Wingdings" panose="05000000000000000000" pitchFamily="2" charset="2"/>
              <a:buChar char="Ø"/>
            </a:pPr>
            <a:r>
              <a:rPr lang="en-GB" sz="3300" dirty="0" smtClean="0"/>
              <a:t>Questionnaires used </a:t>
            </a:r>
            <a:r>
              <a:rPr lang="en-GB" sz="3300" dirty="0" smtClean="0"/>
              <a:t>by GPs do not refer to appetite unless being screened for depression.</a:t>
            </a:r>
          </a:p>
          <a:p>
            <a:pPr marL="0" indent="0">
              <a:buNone/>
            </a:pPr>
            <a:r>
              <a:rPr lang="en-GB" sz="3300" dirty="0" smtClean="0"/>
              <a:t>(Possible that someone under 60 with no history of anorexia would be less likely to be considered to have an eating disorder)</a:t>
            </a:r>
          </a:p>
          <a:p>
            <a:pPr>
              <a:buFont typeface="Wingdings" panose="05000000000000000000" pitchFamily="2" charset="2"/>
              <a:buChar char="Ø"/>
            </a:pPr>
            <a:r>
              <a:rPr lang="en-GB" sz="3300" dirty="0" smtClean="0"/>
              <a:t>The priority for clinicians is to find the cause of the weight loss.</a:t>
            </a:r>
          </a:p>
          <a:p>
            <a:pPr>
              <a:buFont typeface="Wingdings" panose="05000000000000000000" pitchFamily="2" charset="2"/>
              <a:buChar char="Ø"/>
            </a:pPr>
            <a:r>
              <a:rPr lang="en-GB" sz="3300" dirty="0" smtClean="0"/>
              <a:t>Community Services have a policy on hydration and nutrition screening using the MUST tool on first contact with the patient. </a:t>
            </a:r>
          </a:p>
          <a:p>
            <a:pPr>
              <a:buFont typeface="Wingdings" panose="05000000000000000000" pitchFamily="2" charset="2"/>
              <a:buChar char="Ø"/>
            </a:pPr>
            <a:r>
              <a:rPr lang="en-GB" sz="3300" dirty="0" smtClean="0"/>
              <a:t> Community dietician now commissioned – not at that time. </a:t>
            </a:r>
          </a:p>
          <a:p>
            <a:pPr marL="0" indent="0">
              <a:buNone/>
            </a:pPr>
            <a:r>
              <a:rPr lang="en-GB" sz="3300" dirty="0" smtClean="0"/>
              <a:t>Case Related</a:t>
            </a:r>
          </a:p>
          <a:p>
            <a:pPr>
              <a:buFont typeface="Wingdings" panose="05000000000000000000" pitchFamily="2" charset="2"/>
              <a:buChar char="Ø"/>
            </a:pPr>
            <a:r>
              <a:rPr lang="en-GB" sz="3300" dirty="0"/>
              <a:t>Patient refused further tests once cancer was ruled out – reasons for this do not appear to have been explored – the patient was assumed to have capacity by all professionals involved.  </a:t>
            </a:r>
            <a:endParaRPr lang="en-GB" sz="3300" dirty="0" smtClean="0"/>
          </a:p>
          <a:p>
            <a:pPr>
              <a:buFont typeface="Wingdings" panose="05000000000000000000" pitchFamily="2" charset="2"/>
              <a:buChar char="Ø"/>
            </a:pPr>
            <a:r>
              <a:rPr lang="en-GB" sz="3300" dirty="0"/>
              <a:t>Assessments were completed by community care professionals – muscle </a:t>
            </a:r>
            <a:r>
              <a:rPr lang="en-GB" sz="3300" dirty="0" smtClean="0"/>
              <a:t>atrophy recorded and </a:t>
            </a:r>
            <a:r>
              <a:rPr lang="en-GB" sz="3300" dirty="0" smtClean="0"/>
              <a:t>recorded as being the </a:t>
            </a:r>
            <a:r>
              <a:rPr lang="en-GB" sz="3300" dirty="0"/>
              <a:t>result of </a:t>
            </a:r>
            <a:r>
              <a:rPr lang="en-GB" sz="3300" dirty="0" smtClean="0"/>
              <a:t>inactivity. </a:t>
            </a:r>
          </a:p>
          <a:p>
            <a:pPr>
              <a:buFont typeface="Wingdings" panose="05000000000000000000" pitchFamily="2" charset="2"/>
              <a:buChar char="Ø"/>
            </a:pPr>
            <a:r>
              <a:rPr lang="en-GB" sz="3300" dirty="0" smtClean="0"/>
              <a:t>Patient </a:t>
            </a:r>
            <a:r>
              <a:rPr lang="en-GB" sz="3300" dirty="0"/>
              <a:t>and family member </a:t>
            </a:r>
            <a:r>
              <a:rPr lang="en-GB" sz="3300" dirty="0" smtClean="0"/>
              <a:t>confirmed to professionals </a:t>
            </a:r>
            <a:r>
              <a:rPr lang="en-GB" sz="3300" dirty="0"/>
              <a:t>that diet was </a:t>
            </a:r>
            <a:r>
              <a:rPr lang="en-GB" sz="3300" dirty="0" smtClean="0"/>
              <a:t>good. </a:t>
            </a:r>
            <a:r>
              <a:rPr lang="en-GB" sz="3300" dirty="0"/>
              <a:t>I</a:t>
            </a:r>
            <a:r>
              <a:rPr lang="en-GB" sz="3300" dirty="0" smtClean="0"/>
              <a:t>t </a:t>
            </a:r>
            <a:r>
              <a:rPr lang="en-GB" sz="3300" dirty="0" smtClean="0"/>
              <a:t>was noted by </a:t>
            </a:r>
            <a:r>
              <a:rPr lang="en-GB" sz="3300" dirty="0" smtClean="0"/>
              <a:t>the acute service, and shared incidentally in a letter to the GP practice, that </a:t>
            </a:r>
            <a:r>
              <a:rPr lang="en-GB" sz="3300" dirty="0" smtClean="0"/>
              <a:t>there had been significant weight loss. </a:t>
            </a:r>
          </a:p>
          <a:p>
            <a:pPr>
              <a:buFont typeface="Wingdings" panose="05000000000000000000" pitchFamily="2" charset="2"/>
              <a:buChar char="Ø"/>
            </a:pPr>
            <a:r>
              <a:rPr lang="en-GB" sz="3300" dirty="0" smtClean="0"/>
              <a:t>Anaemia </a:t>
            </a:r>
            <a:r>
              <a:rPr lang="en-GB" sz="3300" dirty="0"/>
              <a:t>was diagnosed and medication prescribed. </a:t>
            </a:r>
          </a:p>
          <a:p>
            <a:pPr>
              <a:buFont typeface="Wingdings" panose="05000000000000000000" pitchFamily="2" charset="2"/>
              <a:buChar char="Ø"/>
            </a:pPr>
            <a:r>
              <a:rPr lang="en-GB" sz="3300" dirty="0" smtClean="0"/>
              <a:t>Patient was </a:t>
            </a:r>
            <a:r>
              <a:rPr lang="en-GB" sz="3300" dirty="0"/>
              <a:t>resistant to intervention </a:t>
            </a:r>
            <a:r>
              <a:rPr lang="en-GB" sz="3300" dirty="0" smtClean="0"/>
              <a:t>– confirmed that he was eating well </a:t>
            </a:r>
            <a:r>
              <a:rPr lang="en-GB" sz="3300" dirty="0"/>
              <a:t>– MUST was not calculated.</a:t>
            </a:r>
          </a:p>
          <a:p>
            <a:pPr>
              <a:buFont typeface="Wingdings" panose="05000000000000000000" pitchFamily="2" charset="2"/>
              <a:buChar char="Ø"/>
            </a:pPr>
            <a:endParaRPr lang="en-GB" sz="2800" dirty="0" smtClean="0"/>
          </a:p>
        </p:txBody>
      </p:sp>
    </p:spTree>
    <p:extLst>
      <p:ext uri="{BB962C8B-B14F-4D97-AF65-F5344CB8AC3E}">
        <p14:creationId xmlns:p14="http://schemas.microsoft.com/office/powerpoint/2010/main" val="334228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 – Finding 2 </a:t>
            </a:r>
            <a:endParaRPr lang="en-GB"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dirty="0" smtClean="0"/>
              <a:t>BMI and MUST recording will be discussed at the GP level 3 training in 2017 / 2018 and with the Practice Managers at the Forum in October 2017. </a:t>
            </a:r>
          </a:p>
          <a:p>
            <a:pPr marL="0" indent="0">
              <a:buNone/>
            </a:pPr>
            <a:endParaRPr lang="en-GB" dirty="0"/>
          </a:p>
          <a:p>
            <a:pPr>
              <a:buFont typeface="Wingdings" panose="05000000000000000000" pitchFamily="2" charset="2"/>
              <a:buChar char="Ø"/>
            </a:pPr>
            <a:r>
              <a:rPr lang="en-GB" dirty="0" smtClean="0"/>
              <a:t>Self neglect and SAR learning will be a focus of  the level 3 training.</a:t>
            </a:r>
          </a:p>
          <a:p>
            <a:endParaRPr lang="en-GB" dirty="0"/>
          </a:p>
          <a:p>
            <a:pPr marL="0" indent="0">
              <a:buNone/>
            </a:pPr>
            <a:endParaRPr lang="en-GB" dirty="0" smtClean="0"/>
          </a:p>
          <a:p>
            <a:endParaRPr lang="en-GB" dirty="0"/>
          </a:p>
          <a:p>
            <a:pPr marL="0" indent="0">
              <a:buNone/>
            </a:pPr>
            <a:endParaRPr lang="en-GB" dirty="0" smtClean="0"/>
          </a:p>
          <a:p>
            <a:endParaRPr lang="en-GB" dirty="0"/>
          </a:p>
        </p:txBody>
      </p:sp>
    </p:spTree>
    <p:extLst>
      <p:ext uri="{BB962C8B-B14F-4D97-AF65-F5344CB8AC3E}">
        <p14:creationId xmlns:p14="http://schemas.microsoft.com/office/powerpoint/2010/main" val="3630584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Management </a:t>
            </a:r>
            <a:r>
              <a:rPr lang="en-GB" dirty="0"/>
              <a:t>System Issues</a:t>
            </a:r>
          </a:p>
        </p:txBody>
      </p:sp>
    </p:spTree>
    <p:extLst>
      <p:ext uri="{BB962C8B-B14F-4D97-AF65-F5344CB8AC3E}">
        <p14:creationId xmlns:p14="http://schemas.microsoft.com/office/powerpoint/2010/main" val="1955278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Assumption of Mental Capacity and refusal of Service</a:t>
            </a:r>
            <a:endParaRPr lang="en-GB" sz="3600" dirty="0"/>
          </a:p>
        </p:txBody>
      </p:sp>
      <p:sp>
        <p:nvSpPr>
          <p:cNvPr id="3" name="Content Placeholder 2"/>
          <p:cNvSpPr>
            <a:spLocks noGrp="1"/>
          </p:cNvSpPr>
          <p:nvPr>
            <p:ph idx="1"/>
          </p:nvPr>
        </p:nvSpPr>
        <p:spPr/>
        <p:txBody>
          <a:bodyPr/>
          <a:lstStyle/>
          <a:p>
            <a:pPr marL="0" indent="0">
              <a:buNone/>
            </a:pPr>
            <a:r>
              <a:rPr lang="en-GB" dirty="0" smtClean="0"/>
              <a:t>Finding 5 </a:t>
            </a:r>
          </a:p>
          <a:p>
            <a:pPr marL="0" indent="0">
              <a:buNone/>
            </a:pPr>
            <a:r>
              <a:rPr lang="en-GB" dirty="0" smtClean="0"/>
              <a:t>Respecting </a:t>
            </a:r>
            <a:r>
              <a:rPr lang="en-GB" dirty="0"/>
              <a:t>individual’s decision making rights where they are assumed to have mental capacity, is discouraging health care professionals in Bexley from engaging the person in dialogue about the consequences of their actions or decisions. </a:t>
            </a:r>
          </a:p>
        </p:txBody>
      </p:sp>
    </p:spTree>
    <p:extLst>
      <p:ext uri="{BB962C8B-B14F-4D97-AF65-F5344CB8AC3E}">
        <p14:creationId xmlns:p14="http://schemas.microsoft.com/office/powerpoint/2010/main" val="121131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Application of the Mental Capacity Act (MCA)</a:t>
            </a:r>
            <a:endParaRPr lang="en-GB" sz="3600" dirty="0"/>
          </a:p>
        </p:txBody>
      </p:sp>
      <p:sp>
        <p:nvSpPr>
          <p:cNvPr id="3" name="Content Placeholder 2"/>
          <p:cNvSpPr>
            <a:spLocks noGrp="1"/>
          </p:cNvSpPr>
          <p:nvPr>
            <p:ph idx="1"/>
          </p:nvPr>
        </p:nvSpPr>
        <p:spPr>
          <a:xfrm>
            <a:off x="457200" y="1340768"/>
            <a:ext cx="8229600" cy="5400600"/>
          </a:xfrm>
        </p:spPr>
        <p:txBody>
          <a:bodyPr>
            <a:normAutofit fontScale="92500" lnSpcReduction="20000"/>
          </a:bodyPr>
          <a:lstStyle/>
          <a:p>
            <a:pPr marL="0" indent="0">
              <a:buNone/>
            </a:pPr>
            <a:r>
              <a:rPr lang="en-GB" sz="2800" b="1" dirty="0" smtClean="0"/>
              <a:t>Question</a:t>
            </a:r>
          </a:p>
          <a:p>
            <a:pPr marL="0" indent="0">
              <a:buNone/>
            </a:pPr>
            <a:r>
              <a:rPr lang="en-GB" sz="2800" dirty="0" smtClean="0"/>
              <a:t>What do the CCG know about awareness of MCA amongst health workers? </a:t>
            </a:r>
          </a:p>
          <a:p>
            <a:pPr marL="0" indent="0">
              <a:buNone/>
            </a:pPr>
            <a:r>
              <a:rPr lang="en-GB" sz="2800" b="1" dirty="0" smtClean="0"/>
              <a:t>Response</a:t>
            </a:r>
            <a:endParaRPr lang="en-GB" b="1" dirty="0" smtClean="0"/>
          </a:p>
          <a:p>
            <a:pPr>
              <a:buFont typeface="Wingdings" panose="05000000000000000000" pitchFamily="2" charset="2"/>
              <a:buChar char="Ø"/>
            </a:pPr>
            <a:r>
              <a:rPr lang="en-GB" sz="2400" dirty="0" smtClean="0"/>
              <a:t>Mental capacity is theoretically understood by health practitioners in the borough, assurance through audit, safeguarding dashboards, Contract </a:t>
            </a:r>
            <a:r>
              <a:rPr lang="en-GB" sz="2400" dirty="0"/>
              <a:t>R</a:t>
            </a:r>
            <a:r>
              <a:rPr lang="en-GB" sz="2400" dirty="0" smtClean="0"/>
              <a:t>eviews, Safeguarding </a:t>
            </a:r>
            <a:r>
              <a:rPr lang="en-GB" sz="2400" dirty="0"/>
              <a:t>C</a:t>
            </a:r>
            <a:r>
              <a:rPr lang="en-GB" sz="2400" dirty="0" smtClean="0"/>
              <a:t>ommittees and Clinical Quality Review Groups (CQRG). </a:t>
            </a:r>
          </a:p>
          <a:p>
            <a:pPr>
              <a:buFont typeface="Wingdings" panose="05000000000000000000" pitchFamily="2" charset="2"/>
              <a:buChar char="Ø"/>
            </a:pPr>
            <a:r>
              <a:rPr lang="en-GB" sz="2400" dirty="0"/>
              <a:t>Patients autonomy is highly valued and can restrict professional challenge of unwise choices. </a:t>
            </a:r>
            <a:endParaRPr lang="en-GB" sz="2400" dirty="0" smtClean="0"/>
          </a:p>
          <a:p>
            <a:pPr>
              <a:buFont typeface="Wingdings" panose="05000000000000000000" pitchFamily="2" charset="2"/>
              <a:buChar char="Ø"/>
            </a:pPr>
            <a:r>
              <a:rPr lang="en-GB" sz="2400" dirty="0" smtClean="0"/>
              <a:t>The practical application of the MCA, particularly where someone, either with or without capacity, refuses services, indicates a need for more practice and case based training workshops.  </a:t>
            </a:r>
          </a:p>
          <a:p>
            <a:pPr>
              <a:buFont typeface="Wingdings" panose="05000000000000000000" pitchFamily="2" charset="2"/>
              <a:buChar char="Ø"/>
            </a:pPr>
            <a:r>
              <a:rPr lang="en-GB" sz="2400" dirty="0" smtClean="0"/>
              <a:t>Self- neglect is already incorporated into safeguarding training and more case examples will be used in this training.</a:t>
            </a:r>
          </a:p>
        </p:txBody>
      </p:sp>
    </p:spTree>
    <p:extLst>
      <p:ext uri="{BB962C8B-B14F-4D97-AF65-F5344CB8AC3E}">
        <p14:creationId xmlns:p14="http://schemas.microsoft.com/office/powerpoint/2010/main" val="2057015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GB" dirty="0" smtClean="0"/>
              <a:t>Mental Capacity</a:t>
            </a:r>
            <a:endParaRPr lang="en-GB" dirty="0"/>
          </a:p>
        </p:txBody>
      </p:sp>
      <p:sp>
        <p:nvSpPr>
          <p:cNvPr id="3" name="Content Placeholder 2"/>
          <p:cNvSpPr>
            <a:spLocks noGrp="1"/>
          </p:cNvSpPr>
          <p:nvPr>
            <p:ph idx="1"/>
          </p:nvPr>
        </p:nvSpPr>
        <p:spPr>
          <a:xfrm>
            <a:off x="457200" y="1268760"/>
            <a:ext cx="8229600" cy="5256584"/>
          </a:xfrm>
        </p:spPr>
        <p:txBody>
          <a:bodyPr>
            <a:normAutofit fontScale="85000" lnSpcReduction="10000"/>
          </a:bodyPr>
          <a:lstStyle/>
          <a:p>
            <a:pPr>
              <a:buFont typeface="Wingdings" panose="05000000000000000000" pitchFamily="2" charset="2"/>
              <a:buChar char="Ø"/>
            </a:pPr>
            <a:r>
              <a:rPr lang="en-GB" sz="2800" dirty="0" smtClean="0"/>
              <a:t>Recent GP Audit found:</a:t>
            </a:r>
          </a:p>
          <a:p>
            <a:pPr lvl="1">
              <a:buFont typeface="Wingdings" panose="05000000000000000000" pitchFamily="2" charset="2"/>
              <a:buChar char="Ø"/>
            </a:pPr>
            <a:r>
              <a:rPr lang="en-GB" sz="2400" dirty="0" smtClean="0"/>
              <a:t>Confidence of Health professionals from ‘average’ to ‘very confident’ in assessing capacity.</a:t>
            </a:r>
          </a:p>
          <a:p>
            <a:pPr lvl="1">
              <a:buFont typeface="Wingdings" panose="05000000000000000000" pitchFamily="2" charset="2"/>
              <a:buChar char="Ø"/>
            </a:pPr>
            <a:r>
              <a:rPr lang="en-GB" sz="2400" dirty="0" smtClean="0"/>
              <a:t>Personal autonomy and right to choice are highly valued – minimal challenge to refusal of care where capacity is assumed.</a:t>
            </a:r>
          </a:p>
          <a:p>
            <a:pPr lvl="1">
              <a:buFont typeface="Wingdings" panose="05000000000000000000" pitchFamily="2" charset="2"/>
              <a:buChar char="Ø"/>
            </a:pPr>
            <a:r>
              <a:rPr lang="en-GB" sz="2400" dirty="0" smtClean="0"/>
              <a:t>There are different practice approaches to the use of a flagging system where adults are at risk of </a:t>
            </a:r>
            <a:r>
              <a:rPr lang="en-GB" sz="2400" dirty="0"/>
              <a:t>harm or self neglect.</a:t>
            </a:r>
          </a:p>
          <a:p>
            <a:pPr>
              <a:buFont typeface="Wingdings" panose="05000000000000000000" pitchFamily="2" charset="2"/>
              <a:buChar char="Ø"/>
            </a:pPr>
            <a:r>
              <a:rPr lang="en-GB" sz="2800" dirty="0" smtClean="0"/>
              <a:t>Where there is refusal or complexity a Multidisciplinary Team (MDT) process is relied on - However, there is no consistent process across agencies for recording of actions and oversight of completion</a:t>
            </a:r>
            <a:r>
              <a:rPr lang="en-GB" sz="2800" dirty="0"/>
              <a:t>. </a:t>
            </a:r>
            <a:r>
              <a:rPr lang="en-GB" sz="2800" dirty="0" smtClean="0"/>
              <a:t>No </a:t>
            </a:r>
            <a:r>
              <a:rPr lang="en-GB" sz="2800" dirty="0"/>
              <a:t>lead co-ordinator of </a:t>
            </a:r>
            <a:r>
              <a:rPr lang="en-GB" sz="2800" dirty="0" smtClean="0"/>
              <a:t>care (individual notes actions only).</a:t>
            </a:r>
          </a:p>
          <a:p>
            <a:pPr marL="0" indent="0">
              <a:buNone/>
            </a:pPr>
            <a:r>
              <a:rPr lang="en-GB" sz="2800" dirty="0" smtClean="0"/>
              <a:t>Case Related:</a:t>
            </a:r>
          </a:p>
          <a:p>
            <a:pPr>
              <a:buFont typeface="Wingdings" panose="05000000000000000000" pitchFamily="2" charset="2"/>
              <a:buChar char="Ø"/>
            </a:pPr>
            <a:r>
              <a:rPr lang="en-GB" sz="2800" dirty="0" smtClean="0"/>
              <a:t>In this case a mental health referral was thought appropriate but not followed up. </a:t>
            </a:r>
          </a:p>
        </p:txBody>
      </p:sp>
    </p:spTree>
    <p:extLst>
      <p:ext uri="{BB962C8B-B14F-4D97-AF65-F5344CB8AC3E}">
        <p14:creationId xmlns:p14="http://schemas.microsoft.com/office/powerpoint/2010/main" val="2373262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 – Finding 5</a:t>
            </a:r>
            <a:endParaRPr lang="en-GB" dirty="0"/>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Ø"/>
            </a:pPr>
            <a:r>
              <a:rPr lang="en-GB" dirty="0" smtClean="0"/>
              <a:t>To work with the SAB to ensure that there is a Mental Capacity Assessment / Self-Neglect High-Risk Escalation Process/Pathway</a:t>
            </a:r>
          </a:p>
          <a:p>
            <a:pPr>
              <a:buFont typeface="Wingdings" panose="05000000000000000000" pitchFamily="2" charset="2"/>
              <a:buChar char="Ø"/>
            </a:pPr>
            <a:r>
              <a:rPr lang="en-GB" dirty="0" smtClean="0"/>
              <a:t>Continued support in advertising and promotion of multi-agency training.</a:t>
            </a:r>
          </a:p>
          <a:p>
            <a:pPr>
              <a:buFont typeface="Wingdings" panose="05000000000000000000" pitchFamily="2" charset="2"/>
              <a:buChar char="Ø"/>
            </a:pPr>
            <a:r>
              <a:rPr lang="en-GB" dirty="0" smtClean="0"/>
              <a:t>Level 3 training to focus on self neglect and mental capacity.</a:t>
            </a:r>
          </a:p>
          <a:p>
            <a:pPr>
              <a:buFont typeface="Wingdings" panose="05000000000000000000" pitchFamily="2" charset="2"/>
              <a:buChar char="Ø"/>
            </a:pPr>
            <a:r>
              <a:rPr lang="en-GB" dirty="0" smtClean="0"/>
              <a:t>Discussions with providers on professional challenge and best </a:t>
            </a:r>
            <a:r>
              <a:rPr lang="en-GB" dirty="0"/>
              <a:t>i</a:t>
            </a:r>
            <a:r>
              <a:rPr lang="en-GB" dirty="0" smtClean="0"/>
              <a:t>nterest decision making when patients refuse care or make unwise choices at Safeguarding Committees of Community, Acute trust and at Care Home Provider Forums. </a:t>
            </a:r>
          </a:p>
          <a:p>
            <a:pPr>
              <a:buFont typeface="Wingdings" panose="05000000000000000000" pitchFamily="2" charset="2"/>
              <a:buChar char="Ø"/>
            </a:pPr>
            <a:r>
              <a:rPr lang="en-GB" dirty="0" smtClean="0"/>
              <a:t>Guidance on MDT process and follow up enquiries</a:t>
            </a:r>
          </a:p>
          <a:p>
            <a:endParaRPr lang="en-GB" dirty="0" smtClean="0"/>
          </a:p>
          <a:p>
            <a:endParaRPr lang="en-GB" dirty="0"/>
          </a:p>
        </p:txBody>
      </p:sp>
    </p:spTree>
    <p:extLst>
      <p:ext uri="{BB962C8B-B14F-4D97-AF65-F5344CB8AC3E}">
        <p14:creationId xmlns:p14="http://schemas.microsoft.com/office/powerpoint/2010/main" val="1162872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GP Attendance at Child Protection Meetings</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Finding 11</a:t>
            </a:r>
          </a:p>
          <a:p>
            <a:pPr marL="0" indent="0">
              <a:buNone/>
            </a:pPr>
            <a:r>
              <a:rPr lang="en-GB" dirty="0" smtClean="0"/>
              <a:t>It is accepted that the right health professionals, especially GPs, are generally not able to attend child protection meetings, meaning cases where a parent’s physical health is critical to parenting issues are reliant on written reports, where discussion and shared analysis is required in order to attend better to the parent’s health needs as well as the children’s welfare. </a:t>
            </a:r>
            <a:endParaRPr lang="en-GB" dirty="0"/>
          </a:p>
        </p:txBody>
      </p:sp>
    </p:spTree>
    <p:extLst>
      <p:ext uri="{BB962C8B-B14F-4D97-AF65-F5344CB8AC3E}">
        <p14:creationId xmlns:p14="http://schemas.microsoft.com/office/powerpoint/2010/main" val="1616910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GP Views On Attendance At Child Protection Conference</a:t>
            </a:r>
            <a:endParaRPr lang="en-GB" dirty="0"/>
          </a:p>
        </p:txBody>
      </p:sp>
      <p:sp>
        <p:nvSpPr>
          <p:cNvPr id="3" name="Content Placeholder 2"/>
          <p:cNvSpPr>
            <a:spLocks noGrp="1"/>
          </p:cNvSpPr>
          <p:nvPr>
            <p:ph idx="1"/>
          </p:nvPr>
        </p:nvSpPr>
        <p:spPr>
          <a:xfrm>
            <a:off x="154379" y="1556792"/>
            <a:ext cx="8763989" cy="4569371"/>
          </a:xfrm>
        </p:spPr>
        <p:txBody>
          <a:bodyPr/>
          <a:lstStyle/>
          <a:p>
            <a:pPr marL="0" indent="0">
              <a:buNone/>
            </a:pPr>
            <a:endParaRPr lang="en-GB" dirty="0" smtClean="0"/>
          </a:p>
          <a:p>
            <a:pPr marL="0" indent="0">
              <a:buNone/>
            </a:pPr>
            <a:r>
              <a:rPr lang="en-GB" dirty="0" smtClean="0"/>
              <a:t>Recent GP audit:</a:t>
            </a:r>
          </a:p>
          <a:p>
            <a:pPr>
              <a:buFont typeface="Wingdings" panose="05000000000000000000" pitchFamily="2" charset="2"/>
              <a:buChar char="Ø"/>
            </a:pPr>
            <a:r>
              <a:rPr lang="en-GB" dirty="0" smtClean="0"/>
              <a:t>Where unable to attend full report completed. </a:t>
            </a:r>
          </a:p>
          <a:p>
            <a:pPr>
              <a:buFont typeface="Wingdings" panose="05000000000000000000" pitchFamily="2" charset="2"/>
              <a:buChar char="Ø"/>
            </a:pPr>
            <a:r>
              <a:rPr lang="en-GB" dirty="0" smtClean="0"/>
              <a:t>Report and telephone calls where required.</a:t>
            </a:r>
          </a:p>
          <a:p>
            <a:pPr>
              <a:buFont typeface="Wingdings" panose="05000000000000000000" pitchFamily="2" charset="2"/>
              <a:buChar char="Ø"/>
            </a:pPr>
            <a:r>
              <a:rPr lang="en-GB" dirty="0" smtClean="0"/>
              <a:t>Viewed as a priority but releasing staff sometimes difficult.</a:t>
            </a:r>
            <a:endParaRPr lang="en-GB" dirty="0"/>
          </a:p>
        </p:txBody>
      </p:sp>
    </p:spTree>
    <p:extLst>
      <p:ext uri="{BB962C8B-B14F-4D97-AF65-F5344CB8AC3E}">
        <p14:creationId xmlns:p14="http://schemas.microsoft.com/office/powerpoint/2010/main" val="480058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 – Finding 11 </a:t>
            </a:r>
            <a:endParaRPr lang="en-GB"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dirty="0" smtClean="0"/>
              <a:t>Undertake an audit regarding attendance at Child protection meetings to ascertain level and quality of input.</a:t>
            </a:r>
          </a:p>
          <a:p>
            <a:pPr>
              <a:buFont typeface="Wingdings" panose="05000000000000000000" pitchFamily="2" charset="2"/>
              <a:buChar char="Ø"/>
            </a:pPr>
            <a:r>
              <a:rPr lang="en-GB" dirty="0" smtClean="0"/>
              <a:t>Identify what support is required for practices to maintain /increase attendance. </a:t>
            </a:r>
            <a:endParaRPr lang="en-GB" dirty="0"/>
          </a:p>
        </p:txBody>
      </p:sp>
    </p:spTree>
    <p:extLst>
      <p:ext uri="{BB962C8B-B14F-4D97-AF65-F5344CB8AC3E}">
        <p14:creationId xmlns:p14="http://schemas.microsoft.com/office/powerpoint/2010/main" val="3519349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552" y="1769423"/>
            <a:ext cx="6606013" cy="4892634"/>
          </a:xfrm>
        </p:spPr>
        <p:txBody>
          <a:bodyPr/>
          <a:lstStyle/>
          <a:p>
            <a:r>
              <a:rPr lang="en-GB" dirty="0">
                <a:solidFill>
                  <a:schemeClr val="tx1"/>
                </a:solidFill>
              </a:rPr>
              <a:t>Michael </a:t>
            </a:r>
            <a:r>
              <a:rPr lang="en-GB" dirty="0" smtClean="0">
                <a:solidFill>
                  <a:schemeClr val="tx1"/>
                </a:solidFill>
              </a:rPr>
              <a:t>Boyce</a:t>
            </a:r>
            <a:br>
              <a:rPr lang="en-GB" dirty="0" smtClean="0">
                <a:solidFill>
                  <a:schemeClr val="tx1"/>
                </a:solidFill>
              </a:rPr>
            </a:br>
            <a:r>
              <a:rPr lang="en-GB" dirty="0" smtClean="0">
                <a:solidFill>
                  <a:schemeClr val="tx1"/>
                </a:solidFill>
              </a:rPr>
              <a:t>Director </a:t>
            </a:r>
            <a:r>
              <a:rPr lang="en-GB" dirty="0">
                <a:solidFill>
                  <a:schemeClr val="tx1"/>
                </a:solidFill>
              </a:rPr>
              <a:t>of Quality, Governance &amp; </a:t>
            </a:r>
            <a:r>
              <a:rPr lang="en-GB" dirty="0" smtClean="0">
                <a:solidFill>
                  <a:schemeClr val="tx1"/>
                </a:solidFill>
              </a:rPr>
              <a:t>Performance</a:t>
            </a:r>
            <a:br>
              <a:rPr lang="en-GB" dirty="0" smtClean="0">
                <a:solidFill>
                  <a:schemeClr val="tx1"/>
                </a:solidFill>
              </a:rPr>
            </a:br>
            <a:r>
              <a:rPr lang="en-GB" dirty="0" smtClean="0">
                <a:solidFill>
                  <a:schemeClr val="tx1"/>
                </a:solidFill>
              </a:rPr>
              <a:t/>
            </a:r>
            <a:br>
              <a:rPr lang="en-GB" dirty="0" smtClean="0">
                <a:solidFill>
                  <a:schemeClr val="tx1"/>
                </a:solidFill>
              </a:rPr>
            </a:br>
            <a:r>
              <a:rPr lang="en-GB" dirty="0" smtClean="0">
                <a:solidFill>
                  <a:schemeClr val="tx1"/>
                </a:solidFill>
              </a:rPr>
              <a:t>Bexley Clinical Commissioning Group</a:t>
            </a:r>
            <a:r>
              <a:rPr lang="en-GB" dirty="0">
                <a:solidFill>
                  <a:schemeClr val="tx1"/>
                </a:solidFill>
              </a:rPr>
              <a:t/>
            </a:r>
            <a:br>
              <a:rPr lang="en-GB"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15886036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r>
            <a:br>
              <a:rPr lang="en-GB" dirty="0" smtClean="0"/>
            </a:br>
            <a:r>
              <a:rPr lang="en-GB" dirty="0" smtClean="0"/>
              <a:t/>
            </a:r>
            <a:br>
              <a:rPr lang="en-GB" dirty="0" smtClean="0"/>
            </a:br>
            <a:r>
              <a:rPr lang="en-GB" dirty="0" smtClean="0"/>
              <a:t>Management </a:t>
            </a:r>
            <a:r>
              <a:rPr lang="en-GB" dirty="0"/>
              <a:t>System Issues</a:t>
            </a:r>
          </a:p>
        </p:txBody>
      </p:sp>
    </p:spTree>
    <p:extLst>
      <p:ext uri="{BB962C8B-B14F-4D97-AF65-F5344CB8AC3E}">
        <p14:creationId xmlns:p14="http://schemas.microsoft.com/office/powerpoint/2010/main" val="3963476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Self Neglect</a:t>
            </a:r>
            <a:br>
              <a:rPr lang="en-GB" dirty="0" smtClean="0"/>
            </a:br>
            <a:r>
              <a:rPr lang="en-GB" dirty="0" smtClean="0"/>
              <a:t>Workforce Awareness</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Finding 3:  </a:t>
            </a:r>
          </a:p>
          <a:p>
            <a:pPr marL="0" indent="0">
              <a:buNone/>
            </a:pPr>
            <a:r>
              <a:rPr lang="en-GB" dirty="0" smtClean="0"/>
              <a:t>Are professionals across primary and acute health care, district nursing, community rehabilitation, adult social care and children’s social care, not considering depression and/or the continuum between good self-care and self-neglect where someone is relatively young and living with others, even where there are relevant indicators such as: weight loss, lack of self-care, loss of motivation, staying in bed and not leaving the house? This potentially leaves people in such circumstances inadequately assessed or helped, if the risks associated with significant self-neglect are not recognised as such. </a:t>
            </a:r>
            <a:endParaRPr lang="en-GB" dirty="0"/>
          </a:p>
        </p:txBody>
      </p:sp>
    </p:spTree>
    <p:extLst>
      <p:ext uri="{BB962C8B-B14F-4D97-AF65-F5344CB8AC3E}">
        <p14:creationId xmlns:p14="http://schemas.microsoft.com/office/powerpoint/2010/main" val="1811490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506" y="96508"/>
            <a:ext cx="8906494" cy="1007897"/>
          </a:xfrm>
        </p:spPr>
        <p:txBody>
          <a:bodyPr/>
          <a:lstStyle/>
          <a:p>
            <a:r>
              <a:rPr lang="en-GB" sz="2800" dirty="0" smtClean="0"/>
              <a:t>Self Neglect </a:t>
            </a:r>
            <a:br>
              <a:rPr lang="en-GB" sz="2800" dirty="0" smtClean="0"/>
            </a:br>
            <a:r>
              <a:rPr lang="en-GB" sz="2800" dirty="0" smtClean="0"/>
              <a:t>Workforce Awareness</a:t>
            </a:r>
            <a:endParaRPr lang="en-GB" sz="2800" dirty="0"/>
          </a:p>
        </p:txBody>
      </p:sp>
      <p:sp>
        <p:nvSpPr>
          <p:cNvPr id="3" name="Content Placeholder 2"/>
          <p:cNvSpPr>
            <a:spLocks noGrp="1"/>
          </p:cNvSpPr>
          <p:nvPr>
            <p:ph idx="1"/>
          </p:nvPr>
        </p:nvSpPr>
        <p:spPr>
          <a:xfrm>
            <a:off x="237506" y="902525"/>
            <a:ext cx="8716489" cy="5223639"/>
          </a:xfrm>
        </p:spPr>
        <p:txBody>
          <a:bodyPr/>
          <a:lstStyle/>
          <a:p>
            <a:pPr marL="0" indent="0">
              <a:buNone/>
            </a:pPr>
            <a:r>
              <a:rPr lang="en-GB" dirty="0" smtClean="0"/>
              <a:t> </a:t>
            </a:r>
            <a:r>
              <a:rPr lang="en-GB" sz="2000" dirty="0" smtClean="0"/>
              <a:t>What is known:</a:t>
            </a:r>
          </a:p>
          <a:p>
            <a:pPr>
              <a:buFont typeface="Wingdings" panose="05000000000000000000" pitchFamily="2" charset="2"/>
              <a:buChar char="Ø"/>
            </a:pPr>
            <a:r>
              <a:rPr lang="en-GB" sz="2000" dirty="0" smtClean="0"/>
              <a:t>Some, </a:t>
            </a:r>
            <a:r>
              <a:rPr lang="en-GB" sz="2000" dirty="0" smtClean="0"/>
              <a:t>but not </a:t>
            </a:r>
            <a:r>
              <a:rPr lang="en-GB" sz="2000" dirty="0" smtClean="0"/>
              <a:t>all agencies </a:t>
            </a:r>
            <a:r>
              <a:rPr lang="en-GB" sz="2000" dirty="0" smtClean="0"/>
              <a:t>use a system for flagging adults at risk of harm or self neglect. </a:t>
            </a:r>
          </a:p>
          <a:p>
            <a:pPr>
              <a:buFont typeface="Wingdings" panose="05000000000000000000" pitchFamily="2" charset="2"/>
              <a:buChar char="Ø"/>
            </a:pPr>
            <a:r>
              <a:rPr lang="en-GB" sz="2000" dirty="0" smtClean="0"/>
              <a:t>Perception that nothing can or will be done</a:t>
            </a:r>
            <a:r>
              <a:rPr lang="en-GB" sz="2000" dirty="0"/>
              <a:t> </a:t>
            </a:r>
            <a:r>
              <a:rPr lang="en-GB" sz="2000" dirty="0" smtClean="0"/>
              <a:t>– particularly where the adult at risk has mental capacity </a:t>
            </a:r>
            <a:r>
              <a:rPr lang="en-GB" sz="2000" dirty="0" smtClean="0"/>
              <a:t>– high level of respect </a:t>
            </a:r>
            <a:r>
              <a:rPr lang="en-GB" sz="2000" dirty="0" smtClean="0"/>
              <a:t>for </a:t>
            </a:r>
            <a:r>
              <a:rPr lang="en-GB" sz="2000" dirty="0" smtClean="0"/>
              <a:t>individual </a:t>
            </a:r>
            <a:r>
              <a:rPr lang="en-GB" sz="2000" dirty="0" smtClean="0"/>
              <a:t>autonomy.  </a:t>
            </a:r>
            <a:endParaRPr lang="en-GB" sz="2000" dirty="0" smtClean="0"/>
          </a:p>
          <a:p>
            <a:pPr>
              <a:buFont typeface="Wingdings" panose="05000000000000000000" pitchFamily="2" charset="2"/>
              <a:buChar char="Ø"/>
            </a:pPr>
            <a:r>
              <a:rPr lang="en-GB" sz="2000" dirty="0" smtClean="0"/>
              <a:t>GPs can feel unsupported when people with mental health issues are referred back to </a:t>
            </a:r>
            <a:r>
              <a:rPr lang="en-GB" sz="2000" dirty="0" smtClean="0"/>
              <a:t>them.</a:t>
            </a:r>
            <a:endParaRPr lang="en-GB" sz="2000" dirty="0" smtClean="0"/>
          </a:p>
          <a:p>
            <a:pPr>
              <a:buFont typeface="Wingdings" panose="05000000000000000000" pitchFamily="2" charset="2"/>
              <a:buChar char="Ø"/>
            </a:pPr>
            <a:r>
              <a:rPr lang="en-GB" sz="2000" dirty="0"/>
              <a:t>Assurance needed that all health professionals are aware that self neglect is </a:t>
            </a:r>
            <a:r>
              <a:rPr lang="en-GB" sz="2000" dirty="0" smtClean="0"/>
              <a:t>an adult </a:t>
            </a:r>
            <a:r>
              <a:rPr lang="en-GB" sz="2000" dirty="0"/>
              <a:t>safeguarding issue</a:t>
            </a:r>
            <a:r>
              <a:rPr lang="en-GB" sz="2000" dirty="0" smtClean="0"/>
              <a:t>.</a:t>
            </a:r>
          </a:p>
          <a:p>
            <a:pPr marL="0" indent="0">
              <a:buNone/>
            </a:pPr>
            <a:r>
              <a:rPr lang="en-GB" sz="2000" dirty="0" smtClean="0"/>
              <a:t>Case related</a:t>
            </a:r>
          </a:p>
          <a:p>
            <a:pPr>
              <a:buFont typeface="Wingdings" panose="05000000000000000000" pitchFamily="2" charset="2"/>
              <a:buChar char="Ø"/>
            </a:pPr>
            <a:r>
              <a:rPr lang="en-GB" sz="2000" dirty="0" smtClean="0"/>
              <a:t>There was an intention to refer to Mental Health Services so depression was considered here. </a:t>
            </a:r>
          </a:p>
          <a:p>
            <a:pPr>
              <a:buFont typeface="Wingdings" panose="05000000000000000000" pitchFamily="2" charset="2"/>
              <a:buChar char="Ø"/>
            </a:pPr>
            <a:r>
              <a:rPr lang="en-GB" sz="2000" dirty="0" smtClean="0"/>
              <a:t>At the time of this case self neglect was no reportable under the safeguarding procedures</a:t>
            </a:r>
          </a:p>
          <a:p>
            <a:pPr marL="0" indent="0">
              <a:buNone/>
            </a:pPr>
            <a:endParaRPr lang="en-GB" sz="2800" dirty="0"/>
          </a:p>
        </p:txBody>
      </p:sp>
    </p:spTree>
    <p:extLst>
      <p:ext uri="{BB962C8B-B14F-4D97-AF65-F5344CB8AC3E}">
        <p14:creationId xmlns:p14="http://schemas.microsoft.com/office/powerpoint/2010/main" val="3795537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1143000"/>
          </a:xfrm>
        </p:spPr>
        <p:txBody>
          <a:bodyPr>
            <a:normAutofit/>
          </a:bodyPr>
          <a:lstStyle/>
          <a:p>
            <a:r>
              <a:rPr lang="en-GB" dirty="0" smtClean="0"/>
              <a:t>Next Steps – Finding 3</a:t>
            </a:r>
            <a:endParaRPr lang="en-GB"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Ø"/>
            </a:pPr>
            <a:r>
              <a:rPr lang="en-GB" dirty="0" smtClean="0"/>
              <a:t>Level 3 training to be focussed on self neglect and mental capacity.</a:t>
            </a:r>
          </a:p>
          <a:p>
            <a:pPr>
              <a:buFont typeface="Wingdings" panose="05000000000000000000" pitchFamily="2" charset="2"/>
              <a:buChar char="Ø"/>
            </a:pPr>
            <a:r>
              <a:rPr lang="en-GB" dirty="0" smtClean="0"/>
              <a:t>Article in the CCG weekly bulletin</a:t>
            </a:r>
          </a:p>
          <a:p>
            <a:pPr>
              <a:buFont typeface="Wingdings" panose="05000000000000000000" pitchFamily="2" charset="2"/>
              <a:buChar char="Ø"/>
            </a:pPr>
            <a:r>
              <a:rPr lang="en-GB" dirty="0" smtClean="0"/>
              <a:t>Encourage all agencies to risk assess and share information as appropriate on people who could be self neglecting.</a:t>
            </a:r>
          </a:p>
          <a:p>
            <a:pPr>
              <a:buFont typeface="Wingdings" panose="05000000000000000000" pitchFamily="2" charset="2"/>
              <a:buChar char="Ø"/>
            </a:pPr>
            <a:r>
              <a:rPr lang="en-GB" dirty="0" smtClean="0"/>
              <a:t>Promote borough multiagency complex case escalation process once agreed. </a:t>
            </a:r>
          </a:p>
          <a:p>
            <a:pPr>
              <a:buFont typeface="Wingdings" panose="05000000000000000000" pitchFamily="2" charset="2"/>
              <a:buChar char="Ø"/>
            </a:pPr>
            <a:r>
              <a:rPr lang="en-GB" dirty="0" smtClean="0"/>
              <a:t>Self neglect to be discussed in December 2017 safeguarding committees.</a:t>
            </a:r>
          </a:p>
          <a:p>
            <a:endParaRPr lang="en-GB" dirty="0" smtClean="0"/>
          </a:p>
          <a:p>
            <a:endParaRPr lang="en-GB" dirty="0" smtClean="0"/>
          </a:p>
          <a:p>
            <a:endParaRPr lang="en-GB" dirty="0"/>
          </a:p>
        </p:txBody>
      </p:sp>
    </p:spTree>
    <p:extLst>
      <p:ext uri="{BB962C8B-B14F-4D97-AF65-F5344CB8AC3E}">
        <p14:creationId xmlns:p14="http://schemas.microsoft.com/office/powerpoint/2010/main" val="1625868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r>
              <a:rPr lang="en-GB" dirty="0" smtClean="0"/>
              <a:t/>
            </a:r>
            <a:br>
              <a:rPr lang="en-GB" dirty="0" smtClean="0"/>
            </a:br>
            <a:r>
              <a:rPr lang="en-GB" dirty="0"/>
              <a:t/>
            </a:r>
            <a:br>
              <a:rPr lang="en-GB" dirty="0"/>
            </a:br>
            <a:r>
              <a:rPr lang="en-GB" dirty="0" smtClean="0"/>
              <a:t/>
            </a:r>
            <a:br>
              <a:rPr lang="en-GB" dirty="0" smtClean="0"/>
            </a:br>
            <a:r>
              <a:rPr lang="en-GB" dirty="0" smtClean="0"/>
              <a:t>Human </a:t>
            </a:r>
            <a:r>
              <a:rPr lang="en-GB" dirty="0"/>
              <a:t>Biases – Cognitive &amp; Emotional</a:t>
            </a:r>
          </a:p>
        </p:txBody>
      </p:sp>
    </p:spTree>
    <p:extLst>
      <p:ext uri="{BB962C8B-B14F-4D97-AF65-F5344CB8AC3E}">
        <p14:creationId xmlns:p14="http://schemas.microsoft.com/office/powerpoint/2010/main" val="2036057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Holistic Assessment</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1" dirty="0"/>
              <a:t>Finding 6: </a:t>
            </a:r>
            <a:endParaRPr lang="en-GB" b="1" dirty="0" smtClean="0"/>
          </a:p>
          <a:p>
            <a:r>
              <a:rPr lang="en-GB" dirty="0" smtClean="0"/>
              <a:t>There </a:t>
            </a:r>
            <a:r>
              <a:rPr lang="en-GB" dirty="0"/>
              <a:t>can be a tendency not to see the ‘adult patient’ when with children as a parent with parental responsibilities; particularly when the patient is the father, rather than the mother. This means that the impact of poor health on parenting ability and the impact on the children (and partner) is not given sufficient </a:t>
            </a:r>
            <a:r>
              <a:rPr lang="en-GB" dirty="0" smtClean="0"/>
              <a:t>priority</a:t>
            </a:r>
            <a:r>
              <a:rPr lang="en-GB" dirty="0"/>
              <a:t>. </a:t>
            </a:r>
          </a:p>
        </p:txBody>
      </p:sp>
    </p:spTree>
    <p:extLst>
      <p:ext uri="{BB962C8B-B14F-4D97-AF65-F5344CB8AC3E}">
        <p14:creationId xmlns:p14="http://schemas.microsoft.com/office/powerpoint/2010/main" val="1511969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Holistic Assessment</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What we know:</a:t>
            </a:r>
          </a:p>
          <a:p>
            <a:pPr>
              <a:buFont typeface="Wingdings" panose="05000000000000000000" pitchFamily="2" charset="2"/>
              <a:buChar char="Ø"/>
            </a:pPr>
            <a:r>
              <a:rPr lang="en-GB" dirty="0" smtClean="0"/>
              <a:t>Recent GP Audit:</a:t>
            </a:r>
          </a:p>
          <a:p>
            <a:pPr lvl="1">
              <a:buFont typeface="Wingdings" panose="05000000000000000000" pitchFamily="2" charset="2"/>
              <a:buChar char="Ø"/>
            </a:pPr>
            <a:r>
              <a:rPr lang="en-GB" dirty="0" smtClean="0"/>
              <a:t>GPs are aware of the need to identify carers and involve social services.</a:t>
            </a:r>
          </a:p>
          <a:p>
            <a:pPr lvl="1">
              <a:buFont typeface="Wingdings" panose="05000000000000000000" pitchFamily="2" charset="2"/>
              <a:buChar char="Ø"/>
            </a:pPr>
            <a:r>
              <a:rPr lang="en-GB" dirty="0" smtClean="0"/>
              <a:t>Family issues </a:t>
            </a:r>
            <a:r>
              <a:rPr lang="en-GB" dirty="0" smtClean="0"/>
              <a:t>are discussed </a:t>
            </a:r>
            <a:r>
              <a:rPr lang="en-GB" dirty="0" smtClean="0"/>
              <a:t>with Health Visitors and at  </a:t>
            </a:r>
            <a:r>
              <a:rPr lang="en-GB" dirty="0" smtClean="0"/>
              <a:t>MDTs </a:t>
            </a:r>
            <a:r>
              <a:rPr lang="en-GB" dirty="0" smtClean="0"/>
              <a:t>– (MDT recording and governance inconsistent across services).</a:t>
            </a:r>
          </a:p>
          <a:p>
            <a:pPr lvl="1">
              <a:buFont typeface="Wingdings" panose="05000000000000000000" pitchFamily="2" charset="2"/>
              <a:buChar char="Ø"/>
            </a:pPr>
            <a:r>
              <a:rPr lang="en-GB" dirty="0" smtClean="0"/>
              <a:t>Risk assessments carried out.</a:t>
            </a:r>
          </a:p>
          <a:p>
            <a:pPr lvl="1">
              <a:buFont typeface="Wingdings" panose="05000000000000000000" pitchFamily="2" charset="2"/>
              <a:buChar char="Ø"/>
            </a:pPr>
            <a:r>
              <a:rPr lang="en-GB" dirty="0" smtClean="0"/>
              <a:t>Referrals to Social Services if risk assessment indicates this. </a:t>
            </a:r>
          </a:p>
          <a:p>
            <a:pPr marL="0" indent="0">
              <a:buNone/>
            </a:pPr>
            <a:endParaRPr lang="en-GB" dirty="0" smtClean="0"/>
          </a:p>
          <a:p>
            <a:pPr marL="0" indent="0">
              <a:buNone/>
            </a:pPr>
            <a:r>
              <a:rPr lang="en-GB" dirty="0" smtClean="0"/>
              <a:t>Case Related:</a:t>
            </a:r>
          </a:p>
          <a:p>
            <a:pPr>
              <a:buFont typeface="Wingdings" panose="05000000000000000000" pitchFamily="2" charset="2"/>
              <a:buChar char="Ø"/>
            </a:pPr>
            <a:r>
              <a:rPr lang="en-GB" dirty="0" smtClean="0"/>
              <a:t>Limited evidence of holistic assessment, in </a:t>
            </a:r>
            <a:r>
              <a:rPr lang="en-GB" dirty="0" smtClean="0"/>
              <a:t>this case possibly due to the fact that Social Services were already involved with the family.</a:t>
            </a:r>
          </a:p>
          <a:p>
            <a:pPr>
              <a:buFont typeface="Wingdings" panose="05000000000000000000" pitchFamily="2" charset="2"/>
              <a:buChar char="Ø"/>
            </a:pPr>
            <a:endParaRPr lang="en-GB" dirty="0" smtClean="0"/>
          </a:p>
          <a:p>
            <a:pPr marL="0" indent="0">
              <a:buNone/>
            </a:pPr>
            <a:endParaRPr lang="en-GB" dirty="0"/>
          </a:p>
        </p:txBody>
      </p:sp>
    </p:spTree>
    <p:extLst>
      <p:ext uri="{BB962C8B-B14F-4D97-AF65-F5344CB8AC3E}">
        <p14:creationId xmlns:p14="http://schemas.microsoft.com/office/powerpoint/2010/main" val="2307354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 – Finding 6 - </a:t>
            </a:r>
            <a:endParaRPr lang="en-GB"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dirty="0" smtClean="0"/>
              <a:t>Focus of training sessions: Regardless of gender the carer responsibilities should be considered and risk assessed. </a:t>
            </a:r>
          </a:p>
          <a:p>
            <a:endParaRPr lang="en-GB" dirty="0"/>
          </a:p>
          <a:p>
            <a:pPr>
              <a:buFont typeface="Wingdings" panose="05000000000000000000" pitchFamily="2" charset="2"/>
              <a:buChar char="Ø"/>
            </a:pPr>
            <a:r>
              <a:rPr lang="en-GB" dirty="0" smtClean="0"/>
              <a:t>Gain assurance from commissioned providers that procedures are in place to ensure holistic assessments are completed. </a:t>
            </a:r>
          </a:p>
          <a:p>
            <a:pPr marL="0" indent="0">
              <a:buNone/>
            </a:pPr>
            <a:endParaRPr lang="en-GB" dirty="0"/>
          </a:p>
        </p:txBody>
      </p:sp>
    </p:spTree>
    <p:extLst>
      <p:ext uri="{BB962C8B-B14F-4D97-AF65-F5344CB8AC3E}">
        <p14:creationId xmlns:p14="http://schemas.microsoft.com/office/powerpoint/2010/main" val="1557320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504"/>
            <a:ext cx="8229600" cy="1275134"/>
          </a:xfrm>
        </p:spPr>
        <p:txBody>
          <a:bodyPr/>
          <a:lstStyle/>
          <a:p>
            <a:r>
              <a:rPr lang="en-GB" dirty="0" smtClean="0"/>
              <a:t>Conclusions</a:t>
            </a:r>
            <a:endParaRPr lang="en-GB" dirty="0"/>
          </a:p>
        </p:txBody>
      </p:sp>
      <p:sp>
        <p:nvSpPr>
          <p:cNvPr id="3" name="Content Placeholder 2"/>
          <p:cNvSpPr>
            <a:spLocks noGrp="1"/>
          </p:cNvSpPr>
          <p:nvPr>
            <p:ph idx="1"/>
          </p:nvPr>
        </p:nvSpPr>
        <p:spPr>
          <a:xfrm>
            <a:off x="457200" y="887994"/>
            <a:ext cx="8591797" cy="5544616"/>
          </a:xfrm>
        </p:spPr>
        <p:txBody>
          <a:bodyPr>
            <a:normAutofit fontScale="62500" lnSpcReduction="20000"/>
          </a:bodyPr>
          <a:lstStyle/>
          <a:p>
            <a:pPr marL="0" indent="0">
              <a:buNone/>
            </a:pPr>
            <a:r>
              <a:rPr lang="en-GB" b="1" dirty="0"/>
              <a:t>Are processes in place in health for prevention and identification of self neglect? </a:t>
            </a:r>
            <a:endParaRPr lang="en-GB" b="1" dirty="0" smtClean="0">
              <a:solidFill>
                <a:srgbClr val="00B0F0"/>
              </a:solidFill>
            </a:endParaRPr>
          </a:p>
          <a:p>
            <a:pPr>
              <a:buFont typeface="Wingdings" panose="05000000000000000000" pitchFamily="2" charset="2"/>
              <a:buChar char="Ø"/>
            </a:pPr>
            <a:r>
              <a:rPr lang="en-GB" dirty="0" smtClean="0"/>
              <a:t>Nutritional screening policies and tools are in place .</a:t>
            </a:r>
          </a:p>
          <a:p>
            <a:pPr>
              <a:buFont typeface="Wingdings" panose="05000000000000000000" pitchFamily="2" charset="2"/>
              <a:buChar char="Ø"/>
            </a:pPr>
            <a:r>
              <a:rPr lang="en-GB" dirty="0" smtClean="0"/>
              <a:t>There is a lack of confidence and provision for escalation of complex cases where a patient has the mental capacity to make choices. </a:t>
            </a:r>
          </a:p>
          <a:p>
            <a:pPr>
              <a:buFont typeface="Wingdings" panose="05000000000000000000" pitchFamily="2" charset="2"/>
              <a:buChar char="Ø"/>
            </a:pPr>
            <a:r>
              <a:rPr lang="en-GB" dirty="0" smtClean="0"/>
              <a:t>MDT processes are in place.</a:t>
            </a:r>
            <a:endParaRPr lang="en-GB" dirty="0"/>
          </a:p>
          <a:p>
            <a:pPr marL="0" indent="0">
              <a:buNone/>
            </a:pPr>
            <a:r>
              <a:rPr lang="en-GB" b="1" dirty="0" smtClean="0"/>
              <a:t>Is there assurance that the processes are robust?</a:t>
            </a:r>
          </a:p>
          <a:p>
            <a:pPr>
              <a:buFont typeface="Wingdings" panose="05000000000000000000" pitchFamily="2" charset="2"/>
              <a:buChar char="Ø"/>
            </a:pPr>
            <a:r>
              <a:rPr lang="en-GB" dirty="0" smtClean="0"/>
              <a:t>There is limited assurance that all health workers in Bexley   </a:t>
            </a:r>
          </a:p>
          <a:p>
            <a:pPr marL="0" indent="0">
              <a:buNone/>
            </a:pPr>
            <a:r>
              <a:rPr lang="en-GB" dirty="0"/>
              <a:t> </a:t>
            </a:r>
            <a:r>
              <a:rPr lang="en-GB" dirty="0" smtClean="0"/>
              <a:t>    have sufficient knowledge, skill and confidence to challenge   </a:t>
            </a:r>
          </a:p>
          <a:p>
            <a:pPr marL="0" indent="0">
              <a:buNone/>
            </a:pPr>
            <a:r>
              <a:rPr lang="en-GB" dirty="0"/>
              <a:t> </a:t>
            </a:r>
            <a:r>
              <a:rPr lang="en-GB" dirty="0" smtClean="0"/>
              <a:t>    unwise decisions of people assessed as having mental capacity.</a:t>
            </a:r>
          </a:p>
          <a:p>
            <a:pPr>
              <a:buFont typeface="Wingdings" panose="05000000000000000000" pitchFamily="2" charset="2"/>
              <a:buChar char="Ø"/>
            </a:pPr>
            <a:r>
              <a:rPr lang="en-GB" dirty="0" smtClean="0"/>
              <a:t>Limited assurance on the effectiveness of the MDT </a:t>
            </a:r>
            <a:r>
              <a:rPr lang="en-GB" dirty="0" smtClean="0"/>
              <a:t>processes and of holistic assessment. </a:t>
            </a:r>
            <a:endParaRPr lang="en-GB" dirty="0" smtClean="0"/>
          </a:p>
          <a:p>
            <a:pPr marL="0" indent="0">
              <a:buNone/>
            </a:pPr>
            <a:r>
              <a:rPr lang="en-GB" b="1" dirty="0" smtClean="0"/>
              <a:t>What part can BCCG take in preventing a death from self neglect , of a person known to public services, happening again in Bexley.</a:t>
            </a:r>
          </a:p>
          <a:p>
            <a:pPr>
              <a:buFont typeface="Wingdings" panose="05000000000000000000" pitchFamily="2" charset="2"/>
              <a:buChar char="Ø"/>
            </a:pPr>
            <a:r>
              <a:rPr lang="en-GB" dirty="0" smtClean="0"/>
              <a:t>Implement next step actions as above and monitor progress, reporting back to the Safeguarding adults Board as necessary. </a:t>
            </a:r>
          </a:p>
          <a:p>
            <a:pPr marL="0" indent="0">
              <a:buNone/>
            </a:pPr>
            <a:endParaRPr lang="en-GB" dirty="0" smtClean="0">
              <a:solidFill>
                <a:srgbClr val="0070C0"/>
              </a:solidFill>
            </a:endParaRPr>
          </a:p>
          <a:p>
            <a:endParaRPr lang="en-GB" dirty="0" smtClean="0"/>
          </a:p>
          <a:p>
            <a:endParaRPr lang="en-GB" dirty="0"/>
          </a:p>
        </p:txBody>
      </p:sp>
    </p:spTree>
    <p:extLst>
      <p:ext uri="{BB962C8B-B14F-4D97-AF65-F5344CB8AC3E}">
        <p14:creationId xmlns:p14="http://schemas.microsoft.com/office/powerpoint/2010/main" val="620997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Commitment From CCG</a:t>
            </a:r>
            <a:endParaRPr lang="en-GB"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dirty="0" smtClean="0"/>
              <a:t>Overseeing implementation of multi agency action plans through the Adult and Children's Safeguarding Boards, Safeguarding Committees, Clinical Quality Review Groups and Contract Management Boards</a:t>
            </a:r>
          </a:p>
          <a:p>
            <a:pPr>
              <a:buFont typeface="Wingdings" panose="05000000000000000000" pitchFamily="2" charset="2"/>
              <a:buChar char="Ø"/>
            </a:pPr>
            <a:endParaRPr lang="en-GB" dirty="0"/>
          </a:p>
          <a:p>
            <a:pPr>
              <a:buFont typeface="Wingdings" panose="05000000000000000000" pitchFamily="2" charset="2"/>
              <a:buChar char="Ø"/>
            </a:pPr>
            <a:endParaRPr lang="en-GB" dirty="0" smtClean="0"/>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4282264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7200" dirty="0"/>
              <a:t/>
            </a:r>
            <a:br>
              <a:rPr lang="en-GB" sz="7200" dirty="0"/>
            </a:br>
            <a:r>
              <a:rPr lang="en-GB" sz="7200" smtClean="0"/>
              <a:t>Why Are </a:t>
            </a:r>
            <a:r>
              <a:rPr lang="en-GB" sz="7200"/>
              <a:t>W</a:t>
            </a:r>
            <a:r>
              <a:rPr lang="en-GB" sz="7200" smtClean="0"/>
              <a:t>e </a:t>
            </a:r>
            <a:r>
              <a:rPr lang="en-GB" sz="7200" dirty="0"/>
              <a:t>H</a:t>
            </a:r>
            <a:r>
              <a:rPr lang="en-GB" sz="7200" smtClean="0"/>
              <a:t>ere</a:t>
            </a:r>
            <a:r>
              <a:rPr lang="en-GB" sz="7200" dirty="0" smtClean="0"/>
              <a:t>?</a:t>
            </a:r>
            <a:endParaRPr lang="en-GB" sz="7200" dirty="0"/>
          </a:p>
        </p:txBody>
      </p:sp>
    </p:spTree>
    <p:extLst>
      <p:ext uri="{BB962C8B-B14F-4D97-AF65-F5344CB8AC3E}">
        <p14:creationId xmlns:p14="http://schemas.microsoft.com/office/powerpoint/2010/main" val="17775887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a:t>C</a:t>
            </a:r>
            <a:r>
              <a:rPr lang="en-GB" dirty="0" smtClean="0"/>
              <a:t>omments </a:t>
            </a:r>
            <a:r>
              <a:rPr lang="en-GB" dirty="0" smtClean="0"/>
              <a:t>from NHS England </a:t>
            </a:r>
            <a:endParaRPr lang="en-GB" dirty="0"/>
          </a:p>
        </p:txBody>
      </p:sp>
    </p:spTree>
    <p:extLst>
      <p:ext uri="{BB962C8B-B14F-4D97-AF65-F5344CB8AC3E}">
        <p14:creationId xmlns:p14="http://schemas.microsoft.com/office/powerpoint/2010/main" val="26424192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117035" y="1680295"/>
            <a:ext cx="6181872" cy="3950736"/>
          </a:xfrm>
        </p:spPr>
        <p:txBody>
          <a:bodyPr/>
          <a:lstStyle/>
          <a:p>
            <a:r>
              <a:rPr lang="en-GB" dirty="0" smtClean="0"/>
              <a:t>Support </a:t>
            </a:r>
            <a:r>
              <a:rPr lang="en-GB" dirty="0"/>
              <a:t>continuing improvements to practice in the NHS </a:t>
            </a:r>
            <a:r>
              <a:rPr lang="en-GB" dirty="0" smtClean="0"/>
              <a:t>system.</a:t>
            </a:r>
            <a:endParaRPr lang="en-GB" dirty="0"/>
          </a:p>
          <a:p>
            <a:r>
              <a:rPr lang="en-GB" dirty="0"/>
              <a:t>I</a:t>
            </a:r>
            <a:r>
              <a:rPr lang="en-GB" dirty="0" smtClean="0"/>
              <a:t>dentifying </a:t>
            </a:r>
            <a:r>
              <a:rPr lang="en-GB" dirty="0"/>
              <a:t>system weaknesses and wider opportunities for </a:t>
            </a:r>
            <a:r>
              <a:rPr lang="en-GB" dirty="0" smtClean="0"/>
              <a:t>learning.</a:t>
            </a:r>
          </a:p>
          <a:p>
            <a:r>
              <a:rPr lang="en-GB" dirty="0" smtClean="0"/>
              <a:t>Constantly </a:t>
            </a:r>
            <a:r>
              <a:rPr lang="en-GB" dirty="0"/>
              <a:t>improve outcomes for children and </a:t>
            </a:r>
            <a:r>
              <a:rPr lang="en-GB" dirty="0" smtClean="0"/>
              <a:t>adults.</a:t>
            </a:r>
          </a:p>
          <a:p>
            <a:r>
              <a:rPr lang="en-GB" dirty="0"/>
              <a:t>C</a:t>
            </a:r>
            <a:r>
              <a:rPr lang="en-GB" dirty="0" smtClean="0"/>
              <a:t>ommissioned </a:t>
            </a:r>
            <a:r>
              <a:rPr lang="en-GB" dirty="0"/>
              <a:t>projects across the health </a:t>
            </a:r>
            <a:r>
              <a:rPr lang="en-GB" dirty="0" smtClean="0"/>
              <a:t>economy.</a:t>
            </a:r>
          </a:p>
          <a:p>
            <a:endParaRPr lang="en-GB" dirty="0"/>
          </a:p>
          <a:p>
            <a:endParaRPr lang="en-GB" dirty="0"/>
          </a:p>
          <a:p>
            <a:endParaRPr lang="en-GB" dirty="0" smtClean="0"/>
          </a:p>
          <a:p>
            <a:endParaRPr lang="en-GB" dirty="0"/>
          </a:p>
          <a:p>
            <a:endParaRPr lang="en-US" dirty="0"/>
          </a:p>
        </p:txBody>
      </p:sp>
      <p:sp>
        <p:nvSpPr>
          <p:cNvPr id="7" name="Title 6"/>
          <p:cNvSpPr>
            <a:spLocks noGrp="1"/>
          </p:cNvSpPr>
          <p:nvPr>
            <p:ph type="title"/>
          </p:nvPr>
        </p:nvSpPr>
        <p:spPr/>
        <p:txBody>
          <a:bodyPr>
            <a:normAutofit fontScale="90000"/>
          </a:bodyPr>
          <a:lstStyle/>
          <a:p>
            <a:r>
              <a:rPr lang="en-US" dirty="0" smtClean="0"/>
              <a:t>NHS England (London Region) Commitments</a:t>
            </a:r>
            <a:endParaRPr lang="en-US" dirty="0"/>
          </a:p>
        </p:txBody>
      </p:sp>
      <p:sp>
        <p:nvSpPr>
          <p:cNvPr id="3" name="Slide Number Placeholder 2"/>
          <p:cNvSpPr>
            <a:spLocks noGrp="1"/>
          </p:cNvSpPr>
          <p:nvPr>
            <p:ph type="sldNum" sz="quarter" idx="10"/>
          </p:nvPr>
        </p:nvSpPr>
        <p:spPr/>
        <p:txBody>
          <a:bodyPr/>
          <a:lstStyle/>
          <a:p>
            <a:fld id="{D66C4C68-9C76-5449-BBA0-107A51179E14}" type="slidenum">
              <a:rPr lang="en-US" smtClean="0">
                <a:solidFill>
                  <a:srgbClr val="005EB8"/>
                </a:solidFill>
              </a:rPr>
              <a:pPr/>
              <a:t>31</a:t>
            </a:fld>
            <a:endParaRPr lang="en-US" dirty="0">
              <a:solidFill>
                <a:srgbClr val="005EB8"/>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971" y="3348452"/>
            <a:ext cx="1103753" cy="1094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590" y="1894476"/>
            <a:ext cx="908360" cy="908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8838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Questions for BCCG</a:t>
            </a:r>
            <a:endParaRPr lang="en-GB" dirty="0"/>
          </a:p>
        </p:txBody>
      </p:sp>
      <p:sp>
        <p:nvSpPr>
          <p:cNvPr id="3" name="Content Placeholder 2"/>
          <p:cNvSpPr>
            <a:spLocks noGrp="1"/>
          </p:cNvSpPr>
          <p:nvPr>
            <p:ph idx="1"/>
          </p:nvPr>
        </p:nvSpPr>
        <p:spPr>
          <a:xfrm>
            <a:off x="611560" y="1412776"/>
            <a:ext cx="8229600" cy="5616624"/>
          </a:xfrm>
        </p:spPr>
        <p:txBody>
          <a:bodyPr>
            <a:normAutofit/>
          </a:bodyPr>
          <a:lstStyle/>
          <a:p>
            <a:endParaRPr lang="en-GB" sz="2800" dirty="0" smtClean="0"/>
          </a:p>
          <a:p>
            <a:pPr>
              <a:buFont typeface="Wingdings" panose="05000000000000000000" pitchFamily="2" charset="2"/>
              <a:buChar char="Ø"/>
            </a:pPr>
            <a:r>
              <a:rPr lang="en-GB" sz="2800" dirty="0" smtClean="0"/>
              <a:t>Are processes in place in health for prevention and identification of </a:t>
            </a:r>
            <a:r>
              <a:rPr lang="en-GB" sz="2800" dirty="0"/>
              <a:t>s</a:t>
            </a:r>
            <a:r>
              <a:rPr lang="en-GB" sz="2800" dirty="0" smtClean="0"/>
              <a:t>elf </a:t>
            </a:r>
            <a:r>
              <a:rPr lang="en-GB" sz="2800" dirty="0"/>
              <a:t>n</a:t>
            </a:r>
            <a:r>
              <a:rPr lang="en-GB" sz="2800" dirty="0" smtClean="0"/>
              <a:t>eglect? </a:t>
            </a:r>
          </a:p>
          <a:p>
            <a:pPr marL="0" indent="0">
              <a:buNone/>
            </a:pPr>
            <a:endParaRPr lang="en-GB" sz="2800" dirty="0" smtClean="0"/>
          </a:p>
          <a:p>
            <a:pPr>
              <a:buFont typeface="Wingdings" panose="05000000000000000000" pitchFamily="2" charset="2"/>
              <a:buChar char="Ø"/>
            </a:pPr>
            <a:r>
              <a:rPr lang="en-GB" sz="2800" dirty="0" smtClean="0"/>
              <a:t>Is there assurance that the processes are </a:t>
            </a:r>
            <a:r>
              <a:rPr lang="en-GB" sz="2800" dirty="0" smtClean="0"/>
              <a:t>robust and holistic?</a:t>
            </a:r>
            <a:endParaRPr lang="en-GB" sz="2800" dirty="0" smtClean="0"/>
          </a:p>
          <a:p>
            <a:pPr marL="0" indent="0">
              <a:buNone/>
            </a:pPr>
            <a:endParaRPr lang="en-GB" sz="2800" dirty="0"/>
          </a:p>
          <a:p>
            <a:pPr>
              <a:buFont typeface="Wingdings" panose="05000000000000000000" pitchFamily="2" charset="2"/>
              <a:buChar char="Ø"/>
            </a:pPr>
            <a:r>
              <a:rPr lang="en-GB" sz="2800" dirty="0" smtClean="0"/>
              <a:t>What actions can be taken by the BCCG to ensure that learning is disseminated and embedded in practice?</a:t>
            </a:r>
          </a:p>
          <a:p>
            <a:endParaRPr lang="en-GB" dirty="0"/>
          </a:p>
          <a:p>
            <a:endParaRPr lang="en-GB" dirty="0"/>
          </a:p>
          <a:p>
            <a:endParaRPr lang="en-GB" dirty="0" smtClean="0"/>
          </a:p>
          <a:p>
            <a:endParaRPr lang="en-GB" dirty="0"/>
          </a:p>
        </p:txBody>
      </p:sp>
    </p:spTree>
    <p:extLst>
      <p:ext uri="{BB962C8B-B14F-4D97-AF65-F5344CB8AC3E}">
        <p14:creationId xmlns:p14="http://schemas.microsoft.com/office/powerpoint/2010/main" val="4215080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731F230-0936-45B7-97FD-249ADA0B1E51}" type="slidenum">
              <a:rPr lang="en-GB" smtClean="0"/>
              <a:t>5</a:t>
            </a:fld>
            <a:endParaRPr lang="en-GB" dirty="0"/>
          </a:p>
        </p:txBody>
      </p:sp>
      <p:sp>
        <p:nvSpPr>
          <p:cNvPr id="5" name="Title 4"/>
          <p:cNvSpPr>
            <a:spLocks noGrp="1"/>
          </p:cNvSpPr>
          <p:nvPr>
            <p:ph type="title"/>
          </p:nvPr>
        </p:nvSpPr>
        <p:spPr>
          <a:xfrm>
            <a:off x="457200" y="1223158"/>
            <a:ext cx="8229600" cy="3075710"/>
          </a:xfrm>
        </p:spPr>
        <p:txBody>
          <a:bodyPr/>
          <a:lstStyle/>
          <a:p>
            <a:r>
              <a:rPr lang="en-GB" dirty="0"/>
              <a:t> </a:t>
            </a:r>
            <a:r>
              <a:rPr lang="en-GB" dirty="0" smtClean="0"/>
              <a:t/>
            </a:r>
            <a:br>
              <a:rPr lang="en-GB" dirty="0" smtClean="0"/>
            </a:br>
            <a:r>
              <a:rPr lang="en-GB" dirty="0"/>
              <a:t/>
            </a:r>
            <a:br>
              <a:rPr lang="en-GB" dirty="0"/>
            </a:br>
            <a:r>
              <a:rPr lang="en-GB" dirty="0" smtClean="0"/>
              <a:t>Patterns </a:t>
            </a:r>
            <a:r>
              <a:rPr lang="en-GB" dirty="0"/>
              <a:t>of communication and collaboration in longer term work</a:t>
            </a:r>
          </a:p>
        </p:txBody>
      </p:sp>
    </p:spTree>
    <p:extLst>
      <p:ext uri="{BB962C8B-B14F-4D97-AF65-F5344CB8AC3E}">
        <p14:creationId xmlns:p14="http://schemas.microsoft.com/office/powerpoint/2010/main" val="1189236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Parallel or Sequential Diagnosis</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dirty="0" smtClean="0"/>
              <a:t>Finding 1 </a:t>
            </a:r>
          </a:p>
          <a:p>
            <a:pPr marL="0" indent="0">
              <a:buNone/>
            </a:pPr>
            <a:r>
              <a:rPr lang="en-GB" dirty="0" smtClean="0"/>
              <a:t>Is there a pattern of seeking the possible differential diagnoses for poor health causes sequentially, rather than exploring these in parallel? This can increase the risk that unusual causes for low weight (such as a working age man losing weight due to starvation) may not be identified, even when they are severe and possibly life-threatening.</a:t>
            </a:r>
            <a:endParaRPr lang="en-GB" dirty="0"/>
          </a:p>
        </p:txBody>
      </p:sp>
    </p:spTree>
    <p:extLst>
      <p:ext uri="{BB962C8B-B14F-4D97-AF65-F5344CB8AC3E}">
        <p14:creationId xmlns:p14="http://schemas.microsoft.com/office/powerpoint/2010/main" val="1120499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69" y="274638"/>
            <a:ext cx="8579922" cy="1143000"/>
          </a:xfrm>
        </p:spPr>
        <p:txBody>
          <a:bodyPr/>
          <a:lstStyle/>
          <a:p>
            <a:r>
              <a:rPr lang="en-GB" sz="3600" dirty="0" smtClean="0"/>
              <a:t>Sequential Differential Diagnosis</a:t>
            </a:r>
            <a:endParaRPr lang="en-GB" sz="3600" dirty="0"/>
          </a:p>
        </p:txBody>
      </p:sp>
      <p:sp>
        <p:nvSpPr>
          <p:cNvPr id="3" name="Content Placeholder 2"/>
          <p:cNvSpPr>
            <a:spLocks noGrp="1"/>
          </p:cNvSpPr>
          <p:nvPr>
            <p:ph idx="1"/>
          </p:nvPr>
        </p:nvSpPr>
        <p:spPr>
          <a:xfrm>
            <a:off x="457200" y="1078755"/>
            <a:ext cx="8229600" cy="5328592"/>
          </a:xfrm>
        </p:spPr>
        <p:txBody>
          <a:bodyPr>
            <a:normAutofit fontScale="55000" lnSpcReduction="20000"/>
          </a:bodyPr>
          <a:lstStyle/>
          <a:p>
            <a:pPr marL="0" indent="0">
              <a:buNone/>
            </a:pPr>
            <a:r>
              <a:rPr lang="en-GB" dirty="0" smtClean="0"/>
              <a:t>Question :</a:t>
            </a:r>
            <a:endParaRPr lang="en-GB" dirty="0" smtClean="0"/>
          </a:p>
          <a:p>
            <a:pPr>
              <a:buFont typeface="Wingdings" panose="05000000000000000000" pitchFamily="2" charset="2"/>
              <a:buChar char="Ø"/>
            </a:pPr>
            <a:r>
              <a:rPr lang="en-GB" dirty="0" smtClean="0"/>
              <a:t>What is the cost verses the benefits of the sequential pathway approach, and is it justifiable?</a:t>
            </a:r>
          </a:p>
          <a:p>
            <a:pPr>
              <a:buFont typeface="Wingdings" panose="05000000000000000000" pitchFamily="2" charset="2"/>
              <a:buChar char="Ø"/>
            </a:pPr>
            <a:r>
              <a:rPr lang="en-GB" dirty="0" smtClean="0"/>
              <a:t>What is known about how seriously low weight is being assessed locally</a:t>
            </a:r>
            <a:r>
              <a:rPr lang="en-GB" dirty="0"/>
              <a:t>?</a:t>
            </a:r>
            <a:endParaRPr lang="en-GB" dirty="0" smtClean="0"/>
          </a:p>
          <a:p>
            <a:pPr marL="0" indent="0">
              <a:buNone/>
            </a:pPr>
            <a:r>
              <a:rPr lang="en-GB" dirty="0" smtClean="0"/>
              <a:t>Response:</a:t>
            </a:r>
          </a:p>
          <a:p>
            <a:pPr>
              <a:buFont typeface="Wingdings" panose="05000000000000000000" pitchFamily="2" charset="2"/>
              <a:buChar char="Ø"/>
            </a:pPr>
            <a:r>
              <a:rPr lang="en-GB" dirty="0" smtClean="0"/>
              <a:t>GPs are required to refer patients to a specific pathway.</a:t>
            </a:r>
          </a:p>
          <a:p>
            <a:pPr>
              <a:buFont typeface="Wingdings" panose="05000000000000000000" pitchFamily="2" charset="2"/>
              <a:buChar char="Ø"/>
            </a:pPr>
            <a:r>
              <a:rPr lang="en-GB" dirty="0"/>
              <a:t>T</a:t>
            </a:r>
            <a:r>
              <a:rPr lang="en-GB" dirty="0" smtClean="0"/>
              <a:t>he rationale for this approach is not savings based.</a:t>
            </a:r>
          </a:p>
          <a:p>
            <a:pPr>
              <a:buFont typeface="Wingdings" panose="05000000000000000000" pitchFamily="2" charset="2"/>
              <a:buChar char="Ø"/>
            </a:pPr>
            <a:r>
              <a:rPr lang="en-GB" dirty="0" smtClean="0"/>
              <a:t>BMI would usually be measured at first hospital contact  </a:t>
            </a:r>
          </a:p>
          <a:p>
            <a:pPr>
              <a:buFont typeface="Wingdings" panose="05000000000000000000" pitchFamily="2" charset="2"/>
              <a:buChar char="Ø"/>
            </a:pPr>
            <a:r>
              <a:rPr lang="en-GB" dirty="0" smtClean="0"/>
              <a:t>The quality of history taking and risk assessment is key.</a:t>
            </a:r>
          </a:p>
          <a:p>
            <a:pPr>
              <a:buFont typeface="Wingdings" panose="05000000000000000000" pitchFamily="2" charset="2"/>
              <a:buChar char="Ø"/>
            </a:pPr>
            <a:r>
              <a:rPr lang="en-GB" dirty="0" smtClean="0"/>
              <a:t>Community provider has a policy to carry out </a:t>
            </a:r>
            <a:r>
              <a:rPr lang="en-GB" dirty="0" smtClean="0"/>
              <a:t>Malnutrition Screening </a:t>
            </a:r>
            <a:r>
              <a:rPr lang="en-GB" dirty="0" smtClean="0"/>
              <a:t>Test on the first contact.</a:t>
            </a:r>
          </a:p>
          <a:p>
            <a:pPr>
              <a:buFont typeface="Wingdings" panose="05000000000000000000" pitchFamily="2" charset="2"/>
              <a:buChar char="Ø"/>
            </a:pPr>
            <a:r>
              <a:rPr lang="en-GB" dirty="0" smtClean="0"/>
              <a:t>Issue arise where patients with mental capacity do not wish to engage or refuse services or assessment. </a:t>
            </a:r>
          </a:p>
          <a:p>
            <a:pPr marL="0" indent="0">
              <a:buNone/>
            </a:pPr>
            <a:r>
              <a:rPr lang="en-GB" dirty="0" smtClean="0"/>
              <a:t>Case Related: </a:t>
            </a:r>
          </a:p>
          <a:p>
            <a:pPr>
              <a:buFont typeface="Wingdings" panose="05000000000000000000" pitchFamily="2" charset="2"/>
              <a:buChar char="Ø"/>
            </a:pPr>
            <a:r>
              <a:rPr lang="en-GB" dirty="0"/>
              <a:t>In the Safeguarding Adults Review case further exploration was declined by the </a:t>
            </a:r>
            <a:r>
              <a:rPr lang="en-GB" dirty="0" smtClean="0"/>
              <a:t>patient once the cancer pathway was exhausted and engagement with professionals was limited. </a:t>
            </a:r>
            <a:endParaRPr lang="en-GB" dirty="0"/>
          </a:p>
          <a:p>
            <a:pPr>
              <a:buFont typeface="Wingdings" panose="05000000000000000000" pitchFamily="2" charset="2"/>
              <a:buChar char="Ø"/>
            </a:pPr>
            <a:r>
              <a:rPr lang="en-GB" dirty="0"/>
              <a:t>Bloods were taken and anaemia diagnosed. </a:t>
            </a:r>
          </a:p>
          <a:p>
            <a:pPr marL="0" indent="0">
              <a:buNone/>
            </a:pPr>
            <a:endParaRPr lang="en-GB" dirty="0" smtClean="0"/>
          </a:p>
          <a:p>
            <a:pPr>
              <a:buFont typeface="Wingdings" panose="05000000000000000000" pitchFamily="2" charset="2"/>
              <a:buChar char="Ø"/>
            </a:pPr>
            <a:endParaRPr lang="en-GB" dirty="0" smtClean="0"/>
          </a:p>
          <a:p>
            <a:pPr>
              <a:buFont typeface="Wingdings" panose="05000000000000000000" pitchFamily="2" charset="2"/>
              <a:buChar char="Ø"/>
            </a:pPr>
            <a:endParaRPr lang="en-GB" dirty="0" smtClean="0"/>
          </a:p>
          <a:p>
            <a:pPr>
              <a:buFont typeface="Wingdings" panose="05000000000000000000" pitchFamily="2" charset="2"/>
              <a:buChar char="Ø"/>
            </a:pPr>
            <a:endParaRPr lang="en-GB" dirty="0" smtClean="0"/>
          </a:p>
          <a:p>
            <a:pPr>
              <a:buFont typeface="Wingdings" panose="05000000000000000000" pitchFamily="2" charset="2"/>
              <a:buChar char="Ø"/>
            </a:pPr>
            <a:endParaRPr lang="en-GB" dirty="0"/>
          </a:p>
          <a:p>
            <a:pPr marL="0" indent="0">
              <a:buNone/>
            </a:pPr>
            <a:endParaRPr lang="en-GB" dirty="0" smtClean="0"/>
          </a:p>
        </p:txBody>
      </p:sp>
    </p:spTree>
    <p:extLst>
      <p:ext uri="{BB962C8B-B14F-4D97-AF65-F5344CB8AC3E}">
        <p14:creationId xmlns:p14="http://schemas.microsoft.com/office/powerpoint/2010/main" val="3157275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 Finding 1</a:t>
            </a:r>
            <a:endParaRPr lang="en-GB" dirty="0"/>
          </a:p>
        </p:txBody>
      </p:sp>
      <p:sp>
        <p:nvSpPr>
          <p:cNvPr id="3" name="Content Placeholder 2"/>
          <p:cNvSpPr>
            <a:spLocks noGrp="1"/>
          </p:cNvSpPr>
          <p:nvPr>
            <p:ph idx="1"/>
          </p:nvPr>
        </p:nvSpPr>
        <p:spPr/>
        <p:txBody>
          <a:bodyPr/>
          <a:lstStyle/>
          <a:p>
            <a:pPr marL="0" indent="0">
              <a:buNone/>
            </a:pPr>
            <a:endParaRPr lang="en-GB" dirty="0" smtClean="0"/>
          </a:p>
          <a:p>
            <a:pPr>
              <a:buFont typeface="Wingdings" panose="05000000000000000000" pitchFamily="2" charset="2"/>
              <a:buChar char="Ø"/>
            </a:pPr>
            <a:r>
              <a:rPr lang="en-GB" dirty="0" smtClean="0"/>
              <a:t>Agree a process with Primary Care Providers  for gaining assurance on the quality of risk assessment and history taking which might prompt nutritional screening.</a:t>
            </a:r>
          </a:p>
          <a:p>
            <a:endParaRPr lang="en-GB" dirty="0" smtClean="0"/>
          </a:p>
          <a:p>
            <a:endParaRPr lang="en-GB" dirty="0"/>
          </a:p>
          <a:p>
            <a:pPr marL="0" indent="0">
              <a:buNone/>
            </a:pPr>
            <a:endParaRPr lang="en-GB" dirty="0" smtClean="0"/>
          </a:p>
          <a:p>
            <a:endParaRPr lang="en-GB" dirty="0"/>
          </a:p>
        </p:txBody>
      </p:sp>
    </p:spTree>
    <p:extLst>
      <p:ext uri="{BB962C8B-B14F-4D97-AF65-F5344CB8AC3E}">
        <p14:creationId xmlns:p14="http://schemas.microsoft.com/office/powerpoint/2010/main" val="1118155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64488" cy="1143000"/>
          </a:xfrm>
        </p:spPr>
        <p:txBody>
          <a:bodyPr>
            <a:normAutofit fontScale="90000"/>
          </a:bodyPr>
          <a:lstStyle/>
          <a:p>
            <a:r>
              <a:rPr lang="en-GB" dirty="0" smtClean="0"/>
              <a:t>Establishing Cause and</a:t>
            </a:r>
            <a:br>
              <a:rPr lang="en-GB" dirty="0" smtClean="0"/>
            </a:br>
            <a:r>
              <a:rPr lang="en-GB" dirty="0" smtClean="0"/>
              <a:t> Treating Symptoms</a:t>
            </a:r>
            <a:endParaRPr lang="en-GB" dirty="0"/>
          </a:p>
        </p:txBody>
      </p:sp>
      <p:sp>
        <p:nvSpPr>
          <p:cNvPr id="3" name="Content Placeholder 2"/>
          <p:cNvSpPr>
            <a:spLocks noGrp="1"/>
          </p:cNvSpPr>
          <p:nvPr>
            <p:ph idx="1"/>
          </p:nvPr>
        </p:nvSpPr>
        <p:spPr/>
        <p:txBody>
          <a:bodyPr/>
          <a:lstStyle/>
          <a:p>
            <a:pPr marL="0" indent="0">
              <a:buNone/>
            </a:pPr>
            <a:r>
              <a:rPr lang="en-GB" dirty="0" smtClean="0"/>
              <a:t>Finding 2 </a:t>
            </a:r>
          </a:p>
          <a:p>
            <a:pPr marL="0" indent="0">
              <a:buNone/>
            </a:pPr>
            <a:r>
              <a:rPr lang="en-GB" dirty="0" smtClean="0"/>
              <a:t>Is there a medical norm of not treating the symptoms of chronic or acute weight loss, before the causes are known? If so, this inadvertently makes it more likely that practitioners will not respond to severe weight loss as an urgent health concern possibly requiring treatment in its own right. </a:t>
            </a:r>
            <a:endParaRPr lang="en-GB" dirty="0"/>
          </a:p>
        </p:txBody>
      </p:sp>
    </p:spTree>
    <p:extLst>
      <p:ext uri="{BB962C8B-B14F-4D97-AF65-F5344CB8AC3E}">
        <p14:creationId xmlns:p14="http://schemas.microsoft.com/office/powerpoint/2010/main" val="832593924"/>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Office Theme">
  <a:themeElements>
    <a:clrScheme name="Custom 1">
      <a:dk1>
        <a:srgbClr val="000000"/>
      </a:dk1>
      <a:lt1>
        <a:srgbClr val="FFFFFF"/>
      </a:lt1>
      <a:dk2>
        <a:srgbClr val="005EB8"/>
      </a:dk2>
      <a:lt2>
        <a:srgbClr val="7C2855"/>
      </a:lt2>
      <a:accent1>
        <a:srgbClr val="003087"/>
      </a:accent1>
      <a:accent2>
        <a:srgbClr val="0072CE"/>
      </a:accent2>
      <a:accent3>
        <a:srgbClr val="00A9CE"/>
      </a:accent3>
      <a:accent4>
        <a:srgbClr val="41B6E6"/>
      </a:accent4>
      <a:accent5>
        <a:srgbClr val="425563"/>
      </a:accent5>
      <a:accent6>
        <a:srgbClr val="768692"/>
      </a:accent6>
      <a:hlink>
        <a:srgbClr val="7C2855"/>
      </a:hlink>
      <a:folHlink>
        <a:srgbClr val="7C285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776</TotalTime>
  <Words>1933</Words>
  <Application>Microsoft Office PowerPoint</Application>
  <PresentationFormat>On-screen Show (4:3)</PresentationFormat>
  <Paragraphs>177</Paragraphs>
  <Slides>31</Slides>
  <Notes>4</Notes>
  <HiddenSlides>0</HiddenSlides>
  <MMClips>0</MMClips>
  <ScaleCrop>false</ScaleCrop>
  <HeadingPairs>
    <vt:vector size="4" baseType="variant">
      <vt:variant>
        <vt:lpstr>Theme</vt:lpstr>
      </vt:variant>
      <vt:variant>
        <vt:i4>4</vt:i4>
      </vt:variant>
      <vt:variant>
        <vt:lpstr>Slide Titles</vt:lpstr>
      </vt:variant>
      <vt:variant>
        <vt:i4>31</vt:i4>
      </vt:variant>
    </vt:vector>
  </HeadingPairs>
  <TitlesOfParts>
    <vt:vector size="35" baseType="lpstr">
      <vt:lpstr>1_Custom Design</vt:lpstr>
      <vt:lpstr>Custom Design</vt:lpstr>
      <vt:lpstr>Office Theme</vt:lpstr>
      <vt:lpstr>1_Office Theme</vt:lpstr>
      <vt:lpstr>Bexley Clinical Commissioning Group (BCCG) Safeguarding Adults Review Conference  September 2017 </vt:lpstr>
      <vt:lpstr>Michael Boyce Director of Quality, Governance &amp; Performance  Bexley Clinical Commissioning Group </vt:lpstr>
      <vt:lpstr> Why Are We Here?</vt:lpstr>
      <vt:lpstr>Questions for BCCG</vt:lpstr>
      <vt:lpstr>   Patterns of communication and collaboration in longer term work</vt:lpstr>
      <vt:lpstr>Parallel or Sequential Diagnosis</vt:lpstr>
      <vt:lpstr>Sequential Differential Diagnosis</vt:lpstr>
      <vt:lpstr>Next Step– Finding 1</vt:lpstr>
      <vt:lpstr>Establishing Cause and  Treating Symptoms</vt:lpstr>
      <vt:lpstr>Establishing Cause and Treating Symptoms</vt:lpstr>
      <vt:lpstr>Next Step – Finding 2 </vt:lpstr>
      <vt:lpstr>     Management System Issues</vt:lpstr>
      <vt:lpstr>Assumption of Mental Capacity and refusal of Service</vt:lpstr>
      <vt:lpstr>Application of the Mental Capacity Act (MCA)</vt:lpstr>
      <vt:lpstr>Mental Capacity</vt:lpstr>
      <vt:lpstr>Next Steps – Finding 5</vt:lpstr>
      <vt:lpstr>GP Attendance at Child Protection Meetings</vt:lpstr>
      <vt:lpstr>GP Views On Attendance At Child Protection Conference</vt:lpstr>
      <vt:lpstr>Next Step – Finding 11 </vt:lpstr>
      <vt:lpstr>  Management System Issues</vt:lpstr>
      <vt:lpstr>Self Neglect Workforce Awareness</vt:lpstr>
      <vt:lpstr>Self Neglect  Workforce Awareness</vt:lpstr>
      <vt:lpstr>Next Steps – Finding 3</vt:lpstr>
      <vt:lpstr>    Human Biases – Cognitive &amp; Emotional</vt:lpstr>
      <vt:lpstr>Holistic Assessment</vt:lpstr>
      <vt:lpstr>Holistic Assessment</vt:lpstr>
      <vt:lpstr>Next Steps – Finding 6 - </vt:lpstr>
      <vt:lpstr>Conclusions</vt:lpstr>
      <vt:lpstr>Commitment From CCG</vt:lpstr>
      <vt:lpstr>    Comments from NHS England </vt:lpstr>
      <vt:lpstr>NHS England (London Region) Commitments</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Judith Clark</cp:lastModifiedBy>
  <cp:revision>76</cp:revision>
  <dcterms:created xsi:type="dcterms:W3CDTF">2013-04-09T10:54:04Z</dcterms:created>
  <dcterms:modified xsi:type="dcterms:W3CDTF">2017-09-19T12:17:30Z</dcterms:modified>
</cp:coreProperties>
</file>